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3" d="100"/>
          <a:sy n="93" d="100"/>
        </p:scale>
        <p:origin x="3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2C78-AD54-5664-4AE6-759096B0C4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00FC5-B0BD-A2CB-4FB3-115678340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1541C-5EA3-D5CB-666F-0678A69DA0F8}"/>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A964C4CA-6F76-B69E-7978-1AB5611B8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E2E85-D2D3-1440-145B-01798AF02446}"/>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378269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2192-7FDF-48CA-7831-2FD339F261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7E347F-E277-57B5-4150-758063179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CCC1E-4142-C01D-C122-C58ED0B781A6}"/>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70E963F6-5A07-ECDB-F2D9-5903DEE29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301A0-4559-BF67-7CB0-FDFA74372381}"/>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3932946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D7F55D-2752-1EF4-C6BD-1FC6602366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835D89-52B7-B0B9-A8F6-787D0A2B3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24875C-8157-3923-9900-705F82BDACA9}"/>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D1C6BD85-09C6-E9B0-00DF-79F39FA48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22796-4EFB-46CF-2F2B-8218BE6C04D7}"/>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403413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54B4-C9C0-0CE1-2FC3-6AE961ED48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D563-67B0-4AEB-BDE5-D1B8887F2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0F448-B6FA-A28A-73B0-0E55215FC595}"/>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DA7E1325-8566-34AC-C838-230DBBDDF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C3396-BB52-BAE5-B418-9BB5A94032F6}"/>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198813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EF61-C7F9-B7AF-ECB6-4E380F333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2ABDF7-16B7-EB21-DC6D-4BF3FC0DE9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CCF8D1-D081-0756-B387-32F0E7AB1B50}"/>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30AB62CA-707F-1D32-8976-64E08042B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9311D-AEA7-D6E0-548D-6E437878F456}"/>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3969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B4E-8A59-0F9F-93F3-C30671157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3712AF-6168-2A80-9B38-BC6EA1E0B3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035A92-048E-05AC-9033-99E5E03FC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0AA779-5E5D-0AA0-A776-621DF7FEE4BC}"/>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6" name="Footer Placeholder 5">
            <a:extLst>
              <a:ext uri="{FF2B5EF4-FFF2-40B4-BE49-F238E27FC236}">
                <a16:creationId xmlns:a16="http://schemas.microsoft.com/office/drawing/2014/main" id="{184D4179-3762-8405-104F-389952A50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08D391-48F1-B58B-F46F-61C1E32F940B}"/>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1160324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A9E8-3738-8BEE-2498-BA3AAADC30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B8750D-5BD4-F3F3-36A0-00283E604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71FD79-BAA7-FB0D-701E-206AFC300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2F84A1-DFF4-FE20-A1D3-33C1E139E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07E5DA-2060-E5E0-BAFD-D983BC768E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A4BEA-4065-6011-C448-9955FD60CDE2}"/>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8" name="Footer Placeholder 7">
            <a:extLst>
              <a:ext uri="{FF2B5EF4-FFF2-40B4-BE49-F238E27FC236}">
                <a16:creationId xmlns:a16="http://schemas.microsoft.com/office/drawing/2014/main" id="{019A79E4-02FC-CF1F-63DD-67C562673B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1F2FA4-EE12-D844-75AF-B001805BA481}"/>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280308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36B0-2D20-DB76-B14D-BE97FEDEB4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7FF839-0D6A-1D2F-3BDC-36F8EC8A9F17}"/>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4" name="Footer Placeholder 3">
            <a:extLst>
              <a:ext uri="{FF2B5EF4-FFF2-40B4-BE49-F238E27FC236}">
                <a16:creationId xmlns:a16="http://schemas.microsoft.com/office/drawing/2014/main" id="{827B437D-B20B-246B-40AC-A36DC349A2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AF67AC-85D6-1CDE-8D3A-C3B8D14CF366}"/>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88832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553329-22F3-7A5F-26CB-0C5C5FCCE736}"/>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3" name="Footer Placeholder 2">
            <a:extLst>
              <a:ext uri="{FF2B5EF4-FFF2-40B4-BE49-F238E27FC236}">
                <a16:creationId xmlns:a16="http://schemas.microsoft.com/office/drawing/2014/main" id="{2119D08A-BF1D-78AE-1737-727E075AF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4A841D-8D17-3A3F-7996-143BC52498AB}"/>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2851658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0EF4-099D-8731-8B63-6A5509AD4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4C90BF-476F-5EF3-FD10-8A7A93166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844DF1-7401-48E9-908E-7137E4192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669D4-84F6-6788-749E-690E71325083}"/>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6" name="Footer Placeholder 5">
            <a:extLst>
              <a:ext uri="{FF2B5EF4-FFF2-40B4-BE49-F238E27FC236}">
                <a16:creationId xmlns:a16="http://schemas.microsoft.com/office/drawing/2014/main" id="{A7778D18-D7BD-F701-9A2D-9A3C36297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CF9167-4ECA-F8C0-1992-2AFB6B097452}"/>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378958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8C66-430D-51C7-1E3C-37A8126A3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C3467-479A-B594-F67A-944B5ACE3A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640F4D-1DC9-43A1-0B66-4FDECE569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5ED8C-5F12-34F0-ACA3-D320F5296213}"/>
              </a:ext>
            </a:extLst>
          </p:cNvPr>
          <p:cNvSpPr>
            <a:spLocks noGrp="1"/>
          </p:cNvSpPr>
          <p:nvPr>
            <p:ph type="dt" sz="half" idx="10"/>
          </p:nvPr>
        </p:nvSpPr>
        <p:spPr/>
        <p:txBody>
          <a:bodyPr/>
          <a:lstStyle/>
          <a:p>
            <a:fld id="{ACE4BB72-5DC9-46C9-89BE-0B9B7C431010}" type="datetimeFigureOut">
              <a:rPr lang="en-US" smtClean="0"/>
              <a:t>3/19/2025</a:t>
            </a:fld>
            <a:endParaRPr lang="en-US"/>
          </a:p>
        </p:txBody>
      </p:sp>
      <p:sp>
        <p:nvSpPr>
          <p:cNvPr id="6" name="Footer Placeholder 5">
            <a:extLst>
              <a:ext uri="{FF2B5EF4-FFF2-40B4-BE49-F238E27FC236}">
                <a16:creationId xmlns:a16="http://schemas.microsoft.com/office/drawing/2014/main" id="{57F7CA9E-24B1-AAE5-5CB7-EE2E329E5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44520-AE5E-A594-9A19-3F7BCC464B58}"/>
              </a:ext>
            </a:extLst>
          </p:cNvPr>
          <p:cNvSpPr>
            <a:spLocks noGrp="1"/>
          </p:cNvSpPr>
          <p:nvPr>
            <p:ph type="sldNum" sz="quarter" idx="12"/>
          </p:nvPr>
        </p:nvSpPr>
        <p:spPr/>
        <p:txBody>
          <a:bodyPr/>
          <a:lstStyle/>
          <a:p>
            <a:fld id="{1FEE27B2-79D0-43F8-B328-8ACDC4E02355}" type="slidenum">
              <a:rPr lang="en-US" smtClean="0"/>
              <a:t>‹#›</a:t>
            </a:fld>
            <a:endParaRPr lang="en-US"/>
          </a:p>
        </p:txBody>
      </p:sp>
    </p:spTree>
    <p:extLst>
      <p:ext uri="{BB962C8B-B14F-4D97-AF65-F5344CB8AC3E}">
        <p14:creationId xmlns:p14="http://schemas.microsoft.com/office/powerpoint/2010/main" val="266528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D2843-7C75-0FC4-D85B-CF0BEAEACF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36C248-2AF9-4CB3-89A3-7EEA87FF4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35FAD-BFFE-8434-0996-BD9E670A94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E4BB72-5DC9-46C9-89BE-0B9B7C431010}" type="datetimeFigureOut">
              <a:rPr lang="en-US" smtClean="0"/>
              <a:t>3/19/2025</a:t>
            </a:fld>
            <a:endParaRPr lang="en-US"/>
          </a:p>
        </p:txBody>
      </p:sp>
      <p:sp>
        <p:nvSpPr>
          <p:cNvPr id="5" name="Footer Placeholder 4">
            <a:extLst>
              <a:ext uri="{FF2B5EF4-FFF2-40B4-BE49-F238E27FC236}">
                <a16:creationId xmlns:a16="http://schemas.microsoft.com/office/drawing/2014/main" id="{673B199F-16F7-3B61-DC50-130EA79DA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6D11EF-47DF-1758-BE00-B75490B6B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E27B2-79D0-43F8-B328-8ACDC4E02355}" type="slidenum">
              <a:rPr lang="en-US" smtClean="0"/>
              <a:t>‹#›</a:t>
            </a:fld>
            <a:endParaRPr lang="en-US"/>
          </a:p>
        </p:txBody>
      </p:sp>
    </p:spTree>
    <p:extLst>
      <p:ext uri="{BB962C8B-B14F-4D97-AF65-F5344CB8AC3E}">
        <p14:creationId xmlns:p14="http://schemas.microsoft.com/office/powerpoint/2010/main" val="2254666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earn.microsoft.com/en-us/ssms/download-sql-server-management-studio-ssm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0095-B19A-3A6E-0771-48355BB227DD}"/>
              </a:ext>
            </a:extLst>
          </p:cNvPr>
          <p:cNvSpPr>
            <a:spLocks noGrp="1"/>
          </p:cNvSpPr>
          <p:nvPr>
            <p:ph type="ctrTitle"/>
          </p:nvPr>
        </p:nvSpPr>
        <p:spPr/>
        <p:txBody>
          <a:bodyPr/>
          <a:lstStyle/>
          <a:p>
            <a:r>
              <a:rPr lang="en-US" err="1">
                <a:latin typeface="+mn-lt"/>
                <a:cs typeface="Times New Roman" panose="02020603050405020304" pitchFamily="18" charset="0"/>
              </a:rPr>
              <a:t>Hướng</a:t>
            </a:r>
            <a:r>
              <a:rPr lang="en-US">
                <a:latin typeface="+mn-lt"/>
                <a:cs typeface="Times New Roman" panose="02020603050405020304" pitchFamily="18" charset="0"/>
              </a:rPr>
              <a:t> </a:t>
            </a:r>
            <a:r>
              <a:rPr lang="en-US" err="1">
                <a:latin typeface="+mn-lt"/>
                <a:cs typeface="Times New Roman" panose="02020603050405020304" pitchFamily="18" charset="0"/>
              </a:rPr>
              <a:t>dẫn</a:t>
            </a:r>
            <a:r>
              <a:rPr lang="en-US">
                <a:latin typeface="+mn-lt"/>
                <a:cs typeface="Times New Roman" panose="02020603050405020304" pitchFamily="18" charset="0"/>
              </a:rPr>
              <a:t> </a:t>
            </a:r>
            <a:r>
              <a:rPr lang="en-US" err="1">
                <a:latin typeface="+mn-lt"/>
                <a:cs typeface="Times New Roman" panose="02020603050405020304" pitchFamily="18" charset="0"/>
              </a:rPr>
              <a:t>cách</a:t>
            </a:r>
            <a:r>
              <a:rPr lang="en-US">
                <a:latin typeface="+mn-lt"/>
                <a:cs typeface="Times New Roman" panose="02020603050405020304" pitchFamily="18" charset="0"/>
              </a:rPr>
              <a:t> </a:t>
            </a:r>
            <a:r>
              <a:rPr lang="en-US" err="1">
                <a:latin typeface="+mn-lt"/>
                <a:cs typeface="Times New Roman" panose="02020603050405020304" pitchFamily="18" charset="0"/>
              </a:rPr>
              <a:t>cài</a:t>
            </a:r>
            <a:r>
              <a:rPr lang="en-US">
                <a:latin typeface="+mn-lt"/>
                <a:cs typeface="Times New Roman" panose="02020603050405020304" pitchFamily="18" charset="0"/>
              </a:rPr>
              <a:t> </a:t>
            </a:r>
            <a:r>
              <a:rPr lang="en-US" err="1">
                <a:latin typeface="+mn-lt"/>
                <a:cs typeface="Times New Roman" panose="02020603050405020304" pitchFamily="18" charset="0"/>
              </a:rPr>
              <a:t>đặt</a:t>
            </a:r>
            <a:r>
              <a:rPr lang="en-US">
                <a:latin typeface="+mn-lt"/>
                <a:cs typeface="Times New Roman" panose="02020603050405020304" pitchFamily="18" charset="0"/>
              </a:rPr>
              <a:t> </a:t>
            </a:r>
            <a:r>
              <a:rPr lang="en-US" err="1">
                <a:latin typeface="+mn-lt"/>
                <a:cs typeface="Times New Roman" panose="02020603050405020304" pitchFamily="18" charset="0"/>
              </a:rPr>
              <a:t>phần</a:t>
            </a:r>
            <a:r>
              <a:rPr lang="en-US">
                <a:latin typeface="+mn-lt"/>
                <a:cs typeface="Times New Roman" panose="02020603050405020304" pitchFamily="18" charset="0"/>
              </a:rPr>
              <a:t> </a:t>
            </a:r>
            <a:r>
              <a:rPr lang="en-US" err="1">
                <a:latin typeface="+mn-lt"/>
                <a:cs typeface="Times New Roman" panose="02020603050405020304" pitchFamily="18" charset="0"/>
              </a:rPr>
              <a:t>mềm</a:t>
            </a:r>
            <a:r>
              <a:rPr lang="en-US">
                <a:latin typeface="+mn-lt"/>
                <a:cs typeface="Times New Roman" panose="02020603050405020304" pitchFamily="18" charset="0"/>
              </a:rPr>
              <a:t> SQL Server 2022</a:t>
            </a:r>
          </a:p>
        </p:txBody>
      </p:sp>
      <p:sp>
        <p:nvSpPr>
          <p:cNvPr id="3" name="Subtitle 2">
            <a:extLst>
              <a:ext uri="{FF2B5EF4-FFF2-40B4-BE49-F238E27FC236}">
                <a16:creationId xmlns:a16="http://schemas.microsoft.com/office/drawing/2014/main" id="{37BD28E3-D30E-232B-B741-4C4B65E208B7}"/>
              </a:ext>
            </a:extLst>
          </p:cNvPr>
          <p:cNvSpPr>
            <a:spLocks noGrp="1"/>
          </p:cNvSpPr>
          <p:nvPr>
            <p:ph type="subTitle" idx="1"/>
          </p:nvPr>
        </p:nvSpPr>
        <p:spPr>
          <a:xfrm>
            <a:off x="1524000" y="4129260"/>
            <a:ext cx="9144000" cy="796967"/>
          </a:xfrm>
        </p:spPr>
        <p:txBody>
          <a:bodyPr>
            <a:normAutofit/>
          </a:bodyPr>
          <a:lstStyle/>
          <a:p>
            <a:r>
              <a:rPr lang="en-US" sz="3600">
                <a:cs typeface="Times New Roman" panose="02020603050405020304" pitchFamily="18" charset="0"/>
              </a:rPr>
              <a:t>By </a:t>
            </a:r>
            <a:r>
              <a:rPr lang="en-US" sz="3600">
                <a:solidFill>
                  <a:srgbClr val="FF0000"/>
                </a:solidFill>
                <a:cs typeface="Times New Roman" panose="02020603050405020304" pitchFamily="18" charset="0"/>
              </a:rPr>
              <a:t>Hầu Nhật Ninh</a:t>
            </a:r>
          </a:p>
        </p:txBody>
      </p:sp>
    </p:spTree>
    <p:extLst>
      <p:ext uri="{BB962C8B-B14F-4D97-AF65-F5344CB8AC3E}">
        <p14:creationId xmlns:p14="http://schemas.microsoft.com/office/powerpoint/2010/main" val="129573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7BE208-004B-6B63-5FFA-9F8EFB660166}"/>
              </a:ext>
            </a:extLst>
          </p:cNvPr>
          <p:cNvSpPr>
            <a:spLocks noGrp="1"/>
          </p:cNvSpPr>
          <p:nvPr>
            <p:ph idx="1"/>
          </p:nvPr>
        </p:nvSpPr>
        <p:spPr>
          <a:xfrm>
            <a:off x="838200" y="786063"/>
            <a:ext cx="10515600" cy="5390900"/>
          </a:xfrm>
        </p:spPr>
        <p:txBody>
          <a:bodyPr/>
          <a:lstStyle/>
          <a:p>
            <a:r>
              <a:rPr lang="en-US"/>
              <a:t>Bấm </a:t>
            </a:r>
            <a:r>
              <a:rPr lang="en-US" b="1"/>
              <a:t>Next</a:t>
            </a:r>
            <a:r>
              <a:rPr lang="en-US"/>
              <a:t> (Windows Firewall cảnh báo vì Firewall đang bật, có thể chặn kết nối đến SQL Server từ bên ngoài, không kết nối từ xa có thể bỏ qua bước này, hoặc muốn kết nối từ máy khác hãy mở port 1433 trong Firewall để cho phép truy cập).</a:t>
            </a:r>
          </a:p>
        </p:txBody>
      </p:sp>
      <p:pic>
        <p:nvPicPr>
          <p:cNvPr id="6" name="Picture 5">
            <a:extLst>
              <a:ext uri="{FF2B5EF4-FFF2-40B4-BE49-F238E27FC236}">
                <a16:creationId xmlns:a16="http://schemas.microsoft.com/office/drawing/2014/main" id="{21AC4FA5-4185-CAE6-D11E-A5A5E74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06316"/>
            <a:ext cx="10054389" cy="4451684"/>
          </a:xfrm>
          <a:prstGeom prst="rect">
            <a:avLst/>
          </a:prstGeom>
        </p:spPr>
      </p:pic>
    </p:spTree>
    <p:extLst>
      <p:ext uri="{BB962C8B-B14F-4D97-AF65-F5344CB8AC3E}">
        <p14:creationId xmlns:p14="http://schemas.microsoft.com/office/powerpoint/2010/main" val="342223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E973C-CC77-75E4-EDC4-0D143C2B4CCD}"/>
              </a:ext>
            </a:extLst>
          </p:cNvPr>
          <p:cNvSpPr>
            <a:spLocks noGrp="1"/>
          </p:cNvSpPr>
          <p:nvPr>
            <p:ph idx="1"/>
          </p:nvPr>
        </p:nvSpPr>
        <p:spPr>
          <a:xfrm>
            <a:off x="838200" y="770021"/>
            <a:ext cx="10515600" cy="5406942"/>
          </a:xfrm>
        </p:spPr>
        <p:txBody>
          <a:bodyPr/>
          <a:lstStyle/>
          <a:p>
            <a:r>
              <a:rPr lang="en-US"/>
              <a:t>Bỏ tích ở phần </a:t>
            </a:r>
            <a:r>
              <a:rPr lang="en-US" b="1"/>
              <a:t>Azure Extension for SQL Server </a:t>
            </a:r>
            <a:r>
              <a:rPr lang="en-US"/>
              <a:t>rồi bấm </a:t>
            </a:r>
            <a:r>
              <a:rPr lang="en-US" b="1"/>
              <a:t>Next</a:t>
            </a:r>
          </a:p>
        </p:txBody>
      </p:sp>
      <p:pic>
        <p:nvPicPr>
          <p:cNvPr id="5" name="Picture 4">
            <a:extLst>
              <a:ext uri="{FF2B5EF4-FFF2-40B4-BE49-F238E27FC236}">
                <a16:creationId xmlns:a16="http://schemas.microsoft.com/office/drawing/2014/main" id="{1736E05D-1E02-41D0-21A4-45CDFBBB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51056"/>
            <a:ext cx="10515600" cy="5406943"/>
          </a:xfrm>
          <a:prstGeom prst="rect">
            <a:avLst/>
          </a:prstGeom>
        </p:spPr>
      </p:pic>
    </p:spTree>
    <p:extLst>
      <p:ext uri="{BB962C8B-B14F-4D97-AF65-F5344CB8AC3E}">
        <p14:creationId xmlns:p14="http://schemas.microsoft.com/office/powerpoint/2010/main" val="301576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2E4C9C-A2C5-ED25-73AC-A1D518852988}"/>
              </a:ext>
            </a:extLst>
          </p:cNvPr>
          <p:cNvSpPr>
            <a:spLocks noGrp="1"/>
          </p:cNvSpPr>
          <p:nvPr>
            <p:ph idx="1"/>
          </p:nvPr>
        </p:nvSpPr>
        <p:spPr>
          <a:xfrm>
            <a:off x="838200" y="721895"/>
            <a:ext cx="10515600" cy="5455068"/>
          </a:xfrm>
        </p:spPr>
        <p:txBody>
          <a:bodyPr/>
          <a:lstStyle/>
          <a:p>
            <a:r>
              <a:rPr lang="en-US"/>
              <a:t>Chọn </a:t>
            </a:r>
            <a:r>
              <a:rPr lang="en-US" b="1"/>
              <a:t>Select All </a:t>
            </a:r>
            <a:r>
              <a:rPr lang="en-US"/>
              <a:t>để them tất cả các tính năng, dịch vụ cho phầm mềm rồi bấm </a:t>
            </a:r>
            <a:r>
              <a:rPr lang="en-US" b="1"/>
              <a:t>Next</a:t>
            </a:r>
          </a:p>
        </p:txBody>
      </p:sp>
      <p:pic>
        <p:nvPicPr>
          <p:cNvPr id="5" name="Picture 4">
            <a:extLst>
              <a:ext uri="{FF2B5EF4-FFF2-40B4-BE49-F238E27FC236}">
                <a16:creationId xmlns:a16="http://schemas.microsoft.com/office/drawing/2014/main" id="{E4C08F36-148F-F416-CCC8-48B67591A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72126"/>
            <a:ext cx="10515600" cy="5285874"/>
          </a:xfrm>
          <a:prstGeom prst="rect">
            <a:avLst/>
          </a:prstGeom>
        </p:spPr>
      </p:pic>
    </p:spTree>
    <p:extLst>
      <p:ext uri="{BB962C8B-B14F-4D97-AF65-F5344CB8AC3E}">
        <p14:creationId xmlns:p14="http://schemas.microsoft.com/office/powerpoint/2010/main" val="278546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2A4C03-6A87-C466-A642-B68F26AC8A47}"/>
              </a:ext>
            </a:extLst>
          </p:cNvPr>
          <p:cNvSpPr>
            <a:spLocks noGrp="1"/>
          </p:cNvSpPr>
          <p:nvPr>
            <p:ph idx="1"/>
          </p:nvPr>
        </p:nvSpPr>
        <p:spPr>
          <a:xfrm>
            <a:off x="838200" y="770021"/>
            <a:ext cx="10515600" cy="5406942"/>
          </a:xfrm>
        </p:spPr>
        <p:txBody>
          <a:bodyPr/>
          <a:lstStyle/>
          <a:p>
            <a:r>
              <a:rPr lang="en-US"/>
              <a:t>Bấm </a:t>
            </a:r>
            <a:r>
              <a:rPr lang="en-US" b="1"/>
              <a:t>Next</a:t>
            </a:r>
            <a:r>
              <a:rPr lang="en-US"/>
              <a:t> tiếp</a:t>
            </a:r>
          </a:p>
        </p:txBody>
      </p:sp>
      <p:pic>
        <p:nvPicPr>
          <p:cNvPr id="5" name="Picture 4">
            <a:extLst>
              <a:ext uri="{FF2B5EF4-FFF2-40B4-BE49-F238E27FC236}">
                <a16:creationId xmlns:a16="http://schemas.microsoft.com/office/drawing/2014/main" id="{19079B24-1345-9482-60FA-055DC05FB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67326"/>
            <a:ext cx="10515600" cy="5590674"/>
          </a:xfrm>
          <a:prstGeom prst="rect">
            <a:avLst/>
          </a:prstGeom>
        </p:spPr>
      </p:pic>
    </p:spTree>
    <p:extLst>
      <p:ext uri="{BB962C8B-B14F-4D97-AF65-F5344CB8AC3E}">
        <p14:creationId xmlns:p14="http://schemas.microsoft.com/office/powerpoint/2010/main" val="187355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1BE8B-E833-BBC0-E2B2-E7F87340B552}"/>
              </a:ext>
            </a:extLst>
          </p:cNvPr>
          <p:cNvSpPr>
            <a:spLocks noGrp="1"/>
          </p:cNvSpPr>
          <p:nvPr>
            <p:ph idx="1"/>
          </p:nvPr>
        </p:nvSpPr>
        <p:spPr>
          <a:xfrm>
            <a:off x="838200" y="802105"/>
            <a:ext cx="10515600" cy="5374858"/>
          </a:xfrm>
        </p:spPr>
        <p:txBody>
          <a:bodyPr/>
          <a:lstStyle/>
          <a:p>
            <a:r>
              <a:rPr lang="en-US"/>
              <a:t>Bấm </a:t>
            </a:r>
            <a:r>
              <a:rPr lang="en-US" b="1"/>
              <a:t>Next</a:t>
            </a:r>
          </a:p>
        </p:txBody>
      </p:sp>
      <p:pic>
        <p:nvPicPr>
          <p:cNvPr id="5" name="Picture 4">
            <a:extLst>
              <a:ext uri="{FF2B5EF4-FFF2-40B4-BE49-F238E27FC236}">
                <a16:creationId xmlns:a16="http://schemas.microsoft.com/office/drawing/2014/main" id="{95276E3F-5010-984C-2E38-2CECC7968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31494"/>
            <a:ext cx="10515600" cy="5526505"/>
          </a:xfrm>
          <a:prstGeom prst="rect">
            <a:avLst/>
          </a:prstGeom>
        </p:spPr>
      </p:pic>
    </p:spTree>
    <p:extLst>
      <p:ext uri="{BB962C8B-B14F-4D97-AF65-F5344CB8AC3E}">
        <p14:creationId xmlns:p14="http://schemas.microsoft.com/office/powerpoint/2010/main" val="254487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797D7C-423E-9086-7339-38391A7CC89B}"/>
              </a:ext>
            </a:extLst>
          </p:cNvPr>
          <p:cNvSpPr>
            <a:spLocks noGrp="1"/>
          </p:cNvSpPr>
          <p:nvPr>
            <p:ph idx="1"/>
          </p:nvPr>
        </p:nvSpPr>
        <p:spPr>
          <a:xfrm>
            <a:off x="838200" y="705853"/>
            <a:ext cx="10515600" cy="5471110"/>
          </a:xfrm>
        </p:spPr>
        <p:txBody>
          <a:bodyPr/>
          <a:lstStyle/>
          <a:p>
            <a:r>
              <a:rPr lang="en-US"/>
              <a:t>Bấm </a:t>
            </a:r>
            <a:r>
              <a:rPr lang="en-US" b="1"/>
              <a:t>Next</a:t>
            </a:r>
          </a:p>
        </p:txBody>
      </p:sp>
      <p:pic>
        <p:nvPicPr>
          <p:cNvPr id="5" name="Picture 4">
            <a:extLst>
              <a:ext uri="{FF2B5EF4-FFF2-40B4-BE49-F238E27FC236}">
                <a16:creationId xmlns:a16="http://schemas.microsoft.com/office/drawing/2014/main" id="{E90E8922-E406-0B8A-667E-8DB8F085D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19200"/>
            <a:ext cx="10515600" cy="5638800"/>
          </a:xfrm>
          <a:prstGeom prst="rect">
            <a:avLst/>
          </a:prstGeom>
        </p:spPr>
      </p:pic>
    </p:spTree>
    <p:extLst>
      <p:ext uri="{BB962C8B-B14F-4D97-AF65-F5344CB8AC3E}">
        <p14:creationId xmlns:p14="http://schemas.microsoft.com/office/powerpoint/2010/main" val="2360929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8380EA-5255-E893-EFE7-170A8DAF0B19}"/>
              </a:ext>
            </a:extLst>
          </p:cNvPr>
          <p:cNvSpPr>
            <a:spLocks noGrp="1"/>
          </p:cNvSpPr>
          <p:nvPr>
            <p:ph idx="1"/>
          </p:nvPr>
        </p:nvSpPr>
        <p:spPr>
          <a:xfrm>
            <a:off x="838200" y="786063"/>
            <a:ext cx="10515600" cy="5390900"/>
          </a:xfrm>
        </p:spPr>
        <p:txBody>
          <a:bodyPr/>
          <a:lstStyle/>
          <a:p>
            <a:r>
              <a:rPr lang="en-US"/>
              <a:t>Ở phần </a:t>
            </a:r>
            <a:r>
              <a:rPr lang="en-US" b="1"/>
              <a:t>Authentication Mode </a:t>
            </a:r>
            <a:r>
              <a:rPr lang="en-US"/>
              <a:t>(chế độ xác thực) Chọn </a:t>
            </a:r>
            <a:r>
              <a:rPr lang="en-US" b="1"/>
              <a:t>Mixed Mode </a:t>
            </a:r>
            <a:r>
              <a:rPr lang="en-US"/>
              <a:t>(hỗ trợ cả tài khoản Windows và SQL Server) rồi cài đặt</a:t>
            </a:r>
            <a:r>
              <a:rPr lang="en-US" b="1"/>
              <a:t> password </a:t>
            </a:r>
            <a:r>
              <a:rPr lang="en-US"/>
              <a:t>sau đó bấm </a:t>
            </a:r>
            <a:r>
              <a:rPr lang="en-US" b="1"/>
              <a:t>Add Current User </a:t>
            </a:r>
            <a:r>
              <a:rPr lang="en-US"/>
              <a:t>để</a:t>
            </a:r>
            <a:r>
              <a:rPr lang="en-US" b="1"/>
              <a:t> </a:t>
            </a:r>
            <a:r>
              <a:rPr lang="en-US"/>
              <a:t>thêm người dùng.</a:t>
            </a:r>
          </a:p>
        </p:txBody>
      </p:sp>
      <p:pic>
        <p:nvPicPr>
          <p:cNvPr id="5" name="Picture 4">
            <a:extLst>
              <a:ext uri="{FF2B5EF4-FFF2-40B4-BE49-F238E27FC236}">
                <a16:creationId xmlns:a16="http://schemas.microsoft.com/office/drawing/2014/main" id="{DCC17C48-EC2B-1A16-D035-202BE79BE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57136"/>
            <a:ext cx="10515600" cy="4900863"/>
          </a:xfrm>
          <a:prstGeom prst="rect">
            <a:avLst/>
          </a:prstGeom>
        </p:spPr>
      </p:pic>
    </p:spTree>
    <p:extLst>
      <p:ext uri="{BB962C8B-B14F-4D97-AF65-F5344CB8AC3E}">
        <p14:creationId xmlns:p14="http://schemas.microsoft.com/office/powerpoint/2010/main" val="8126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08685-EC74-7F86-7876-FBDF0BF089B8}"/>
              </a:ext>
            </a:extLst>
          </p:cNvPr>
          <p:cNvSpPr>
            <a:spLocks noGrp="1"/>
          </p:cNvSpPr>
          <p:nvPr>
            <p:ph idx="1"/>
          </p:nvPr>
        </p:nvSpPr>
        <p:spPr>
          <a:xfrm>
            <a:off x="838200" y="850232"/>
            <a:ext cx="10515600" cy="5326731"/>
          </a:xfrm>
        </p:spPr>
        <p:txBody>
          <a:bodyPr/>
          <a:lstStyle/>
          <a:p>
            <a:r>
              <a:rPr lang="en-US"/>
              <a:t>Bấm</a:t>
            </a:r>
            <a:r>
              <a:rPr lang="en-US" b="1"/>
              <a:t> Add Current User </a:t>
            </a:r>
            <a:r>
              <a:rPr lang="en-US"/>
              <a:t>để chọn tài khoản làm quản trị viên rồi bấm </a:t>
            </a:r>
            <a:r>
              <a:rPr lang="en-US" b="1"/>
              <a:t>Next</a:t>
            </a:r>
          </a:p>
        </p:txBody>
      </p:sp>
      <p:pic>
        <p:nvPicPr>
          <p:cNvPr id="5" name="Picture 4">
            <a:extLst>
              <a:ext uri="{FF2B5EF4-FFF2-40B4-BE49-F238E27FC236}">
                <a16:creationId xmlns:a16="http://schemas.microsoft.com/office/drawing/2014/main" id="{F53FC2BF-7231-8D02-C9F5-03E7722C6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32546"/>
            <a:ext cx="10515600" cy="5125453"/>
          </a:xfrm>
          <a:prstGeom prst="rect">
            <a:avLst/>
          </a:prstGeom>
        </p:spPr>
      </p:pic>
    </p:spTree>
    <p:extLst>
      <p:ext uri="{BB962C8B-B14F-4D97-AF65-F5344CB8AC3E}">
        <p14:creationId xmlns:p14="http://schemas.microsoft.com/office/powerpoint/2010/main" val="1431202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3813D-04B5-A908-4FC1-3291B79E52AE}"/>
              </a:ext>
            </a:extLst>
          </p:cNvPr>
          <p:cNvSpPr>
            <a:spLocks noGrp="1"/>
          </p:cNvSpPr>
          <p:nvPr>
            <p:ph idx="1"/>
          </p:nvPr>
        </p:nvSpPr>
        <p:spPr>
          <a:xfrm>
            <a:off x="838200" y="866274"/>
            <a:ext cx="10515600" cy="5310689"/>
          </a:xfrm>
        </p:spPr>
        <p:txBody>
          <a:bodyPr/>
          <a:lstStyle/>
          <a:p>
            <a:r>
              <a:rPr lang="en-US"/>
              <a:t>Bấm </a:t>
            </a:r>
            <a:r>
              <a:rPr lang="en-US" b="1"/>
              <a:t>Next</a:t>
            </a:r>
          </a:p>
        </p:txBody>
      </p:sp>
      <p:pic>
        <p:nvPicPr>
          <p:cNvPr id="5" name="Picture 4">
            <a:extLst>
              <a:ext uri="{FF2B5EF4-FFF2-40B4-BE49-F238E27FC236}">
                <a16:creationId xmlns:a16="http://schemas.microsoft.com/office/drawing/2014/main" id="{71B46F77-22D8-A47E-0A8C-4E3AA0DEF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15452"/>
            <a:ext cx="10515600" cy="5542547"/>
          </a:xfrm>
          <a:prstGeom prst="rect">
            <a:avLst/>
          </a:prstGeom>
        </p:spPr>
      </p:pic>
    </p:spTree>
    <p:extLst>
      <p:ext uri="{BB962C8B-B14F-4D97-AF65-F5344CB8AC3E}">
        <p14:creationId xmlns:p14="http://schemas.microsoft.com/office/powerpoint/2010/main" val="174619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50EACC-7CFE-0B69-FD16-F1222CE6867F}"/>
              </a:ext>
            </a:extLst>
          </p:cNvPr>
          <p:cNvSpPr>
            <a:spLocks noGrp="1"/>
          </p:cNvSpPr>
          <p:nvPr>
            <p:ph idx="1"/>
          </p:nvPr>
        </p:nvSpPr>
        <p:spPr>
          <a:xfrm>
            <a:off x="838200" y="818147"/>
            <a:ext cx="10515600" cy="5358816"/>
          </a:xfrm>
        </p:spPr>
        <p:txBody>
          <a:bodyPr/>
          <a:lstStyle/>
          <a:p>
            <a:r>
              <a:rPr lang="en-US"/>
              <a:t>Bấm </a:t>
            </a:r>
            <a:r>
              <a:rPr lang="en-US" b="1"/>
              <a:t>Next</a:t>
            </a:r>
            <a:r>
              <a:rPr lang="en-US"/>
              <a:t> đến hết rồi </a:t>
            </a:r>
            <a:r>
              <a:rPr lang="en-US" b="1"/>
              <a:t>Install</a:t>
            </a:r>
          </a:p>
        </p:txBody>
      </p:sp>
      <p:pic>
        <p:nvPicPr>
          <p:cNvPr id="5" name="Picture 4">
            <a:extLst>
              <a:ext uri="{FF2B5EF4-FFF2-40B4-BE49-F238E27FC236}">
                <a16:creationId xmlns:a16="http://schemas.microsoft.com/office/drawing/2014/main" id="{DE82C467-4902-479A-38F6-533153148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08" y="1422224"/>
            <a:ext cx="6882063" cy="4617629"/>
          </a:xfrm>
          <a:prstGeom prst="rect">
            <a:avLst/>
          </a:prstGeom>
        </p:spPr>
      </p:pic>
      <p:pic>
        <p:nvPicPr>
          <p:cNvPr id="7" name="Picture 6">
            <a:extLst>
              <a:ext uri="{FF2B5EF4-FFF2-40B4-BE49-F238E27FC236}">
                <a16:creationId xmlns:a16="http://schemas.microsoft.com/office/drawing/2014/main" id="{AD96946E-8838-91BD-52A1-511A19DB9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092" y="1795849"/>
            <a:ext cx="5257800" cy="3822358"/>
          </a:xfrm>
          <a:prstGeom prst="rect">
            <a:avLst/>
          </a:prstGeom>
        </p:spPr>
      </p:pic>
    </p:spTree>
    <p:extLst>
      <p:ext uri="{BB962C8B-B14F-4D97-AF65-F5344CB8AC3E}">
        <p14:creationId xmlns:p14="http://schemas.microsoft.com/office/powerpoint/2010/main" val="167353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CC49-A0DA-804B-55B8-C87F3A1E49D7}"/>
              </a:ext>
            </a:extLst>
          </p:cNvPr>
          <p:cNvSpPr>
            <a:spLocks noGrp="1"/>
          </p:cNvSpPr>
          <p:nvPr>
            <p:ph type="title"/>
          </p:nvPr>
        </p:nvSpPr>
        <p:spPr/>
        <p:txBody>
          <a:bodyPr/>
          <a:lstStyle/>
          <a:p>
            <a:r>
              <a:rPr lang="en-US">
                <a:latin typeface="+mn-lt"/>
                <a:cs typeface="Times New Roman" panose="02020603050405020304" pitchFamily="18" charset="0"/>
              </a:rPr>
              <a:t>Tải SQL Server 2022 Developer</a:t>
            </a:r>
          </a:p>
        </p:txBody>
      </p:sp>
      <p:sp>
        <p:nvSpPr>
          <p:cNvPr id="3" name="Content Placeholder 2">
            <a:extLst>
              <a:ext uri="{FF2B5EF4-FFF2-40B4-BE49-F238E27FC236}">
                <a16:creationId xmlns:a16="http://schemas.microsoft.com/office/drawing/2014/main" id="{BB4A5424-3FA3-5B84-8262-FE935CEBF6AF}"/>
              </a:ext>
            </a:extLst>
          </p:cNvPr>
          <p:cNvSpPr>
            <a:spLocks noGrp="1"/>
          </p:cNvSpPr>
          <p:nvPr>
            <p:ph idx="1"/>
          </p:nvPr>
        </p:nvSpPr>
        <p:spPr>
          <a:xfrm>
            <a:off x="838200" y="1690688"/>
            <a:ext cx="5954486" cy="4486275"/>
          </a:xfrm>
        </p:spPr>
        <p:txBody>
          <a:bodyPr>
            <a:normAutofit fontScale="85000" lnSpcReduction="20000"/>
          </a:bodyPr>
          <a:lstStyle/>
          <a:p>
            <a:r>
              <a:rPr lang="en-US">
                <a:cs typeface="Times New Roman" panose="02020603050405020304" pitchFamily="18" charset="0"/>
              </a:rPr>
              <a:t>1. </a:t>
            </a:r>
            <a:r>
              <a:rPr lang="en-US" err="1">
                <a:cs typeface="Times New Roman" panose="02020603050405020304" pitchFamily="18" charset="0"/>
              </a:rPr>
              <a:t>Truy</a:t>
            </a:r>
            <a:r>
              <a:rPr lang="en-US">
                <a:cs typeface="Times New Roman" panose="02020603050405020304" pitchFamily="18" charset="0"/>
              </a:rPr>
              <a:t> </a:t>
            </a:r>
            <a:r>
              <a:rPr lang="en-US" err="1">
                <a:cs typeface="Times New Roman" panose="02020603050405020304" pitchFamily="18" charset="0"/>
              </a:rPr>
              <a:t>cập</a:t>
            </a:r>
            <a:r>
              <a:rPr lang="en-US">
                <a:cs typeface="Times New Roman" panose="02020603050405020304" pitchFamily="18" charset="0"/>
              </a:rPr>
              <a:t> </a:t>
            </a:r>
            <a:r>
              <a:rPr lang="en-US" err="1">
                <a:cs typeface="Times New Roman" panose="02020603050405020304" pitchFamily="18" charset="0"/>
              </a:rPr>
              <a:t>vào</a:t>
            </a:r>
            <a:r>
              <a:rPr lang="en-US">
                <a:cs typeface="Times New Roman" panose="02020603050405020304" pitchFamily="18" charset="0"/>
              </a:rPr>
              <a:t> </a:t>
            </a:r>
            <a:r>
              <a:rPr lang="en-US" err="1">
                <a:cs typeface="Times New Roman" panose="02020603050405020304" pitchFamily="18" charset="0"/>
              </a:rPr>
              <a:t>trang</a:t>
            </a:r>
            <a:r>
              <a:rPr lang="en-US">
                <a:cs typeface="Times New Roman" panose="02020603050405020304" pitchFamily="18" charset="0"/>
              </a:rPr>
              <a:t> </a:t>
            </a:r>
            <a:r>
              <a:rPr lang="en-US" err="1">
                <a:cs typeface="Times New Roman" panose="02020603050405020304" pitchFamily="18" charset="0"/>
              </a:rPr>
              <a:t>tải</a:t>
            </a:r>
            <a:r>
              <a:rPr lang="en-US">
                <a:cs typeface="Times New Roman" panose="02020603050405020304" pitchFamily="18" charset="0"/>
              </a:rPr>
              <a:t> </a:t>
            </a:r>
            <a:r>
              <a:rPr lang="en-US" err="1">
                <a:cs typeface="Times New Roman" panose="02020603050405020304" pitchFamily="18" charset="0"/>
              </a:rPr>
              <a:t>xuống</a:t>
            </a:r>
            <a:r>
              <a:rPr lang="en-US">
                <a:cs typeface="Times New Roman" panose="02020603050405020304" pitchFamily="18" charset="0"/>
              </a:rPr>
              <a:t> </a:t>
            </a:r>
            <a:r>
              <a:rPr lang="en-US" err="1">
                <a:cs typeface="Times New Roman" panose="02020603050405020304" pitchFamily="18" charset="0"/>
              </a:rPr>
              <a:t>của</a:t>
            </a:r>
            <a:r>
              <a:rPr lang="en-US">
                <a:cs typeface="Times New Roman" panose="02020603050405020304" pitchFamily="18" charset="0"/>
              </a:rPr>
              <a:t> Microsoft:</a:t>
            </a:r>
          </a:p>
          <a:p>
            <a:pPr marL="0" indent="0">
              <a:buNone/>
            </a:pPr>
            <a:r>
              <a:rPr lang="en-US">
                <a:cs typeface="Times New Roman" panose="02020603050405020304" pitchFamily="18" charset="0"/>
              </a:rPr>
              <a:t>    </a:t>
            </a:r>
            <a:r>
              <a:rPr lang="en-US">
                <a:cs typeface="Times New Roman" panose="02020603050405020304" pitchFamily="18" charset="0"/>
                <a:hlinkClick r:id="rId2"/>
              </a:rPr>
              <a:t>https://www.microsoft.com/en-us/sql-server/sql-server-downloads</a:t>
            </a:r>
            <a:endParaRPr lang="en-US">
              <a:cs typeface="Times New Roman" panose="02020603050405020304" pitchFamily="18" charset="0"/>
            </a:endParaRPr>
          </a:p>
          <a:p>
            <a:pPr marL="0" indent="0">
              <a:buNone/>
            </a:pPr>
            <a:endParaRPr lang="en-US">
              <a:cs typeface="Times New Roman" panose="02020603050405020304" pitchFamily="18" charset="0"/>
            </a:endParaRPr>
          </a:p>
          <a:p>
            <a:r>
              <a:rPr lang="en-US">
                <a:cs typeface="Times New Roman" panose="02020603050405020304" pitchFamily="18" charset="0"/>
              </a:rPr>
              <a:t>2. </a:t>
            </a:r>
            <a:r>
              <a:rPr lang="en-US" err="1">
                <a:cs typeface="Times New Roman" panose="02020603050405020304" pitchFamily="18" charset="0"/>
              </a:rPr>
              <a:t>Chọn</a:t>
            </a:r>
            <a:r>
              <a:rPr lang="en-US">
                <a:cs typeface="Times New Roman" panose="02020603050405020304" pitchFamily="18" charset="0"/>
              </a:rPr>
              <a:t> </a:t>
            </a:r>
            <a:r>
              <a:rPr lang="en-US" err="1">
                <a:cs typeface="Times New Roman" panose="02020603050405020304" pitchFamily="18" charset="0"/>
              </a:rPr>
              <a:t>phiên</a:t>
            </a:r>
            <a:r>
              <a:rPr lang="en-US">
                <a:cs typeface="Times New Roman" panose="02020603050405020304" pitchFamily="18" charset="0"/>
              </a:rPr>
              <a:t> </a:t>
            </a:r>
            <a:r>
              <a:rPr lang="en-US" err="1">
                <a:cs typeface="Times New Roman" panose="02020603050405020304" pitchFamily="18" charset="0"/>
              </a:rPr>
              <a:t>bản</a:t>
            </a:r>
            <a:r>
              <a:rPr lang="en-US">
                <a:cs typeface="Times New Roman" panose="02020603050405020304" pitchFamily="18" charset="0"/>
              </a:rPr>
              <a:t> </a:t>
            </a:r>
            <a:r>
              <a:rPr lang="en-US" err="1">
                <a:cs typeface="Times New Roman" panose="02020603050405020304" pitchFamily="18" charset="0"/>
              </a:rPr>
              <a:t>muốn</a:t>
            </a:r>
            <a:r>
              <a:rPr lang="en-US">
                <a:cs typeface="Times New Roman" panose="02020603050405020304" pitchFamily="18" charset="0"/>
              </a:rPr>
              <a:t> </a:t>
            </a:r>
            <a:r>
              <a:rPr lang="en-US" err="1">
                <a:cs typeface="Times New Roman" panose="02020603050405020304" pitchFamily="18" charset="0"/>
              </a:rPr>
              <a:t>cài</a:t>
            </a:r>
            <a:r>
              <a:rPr lang="en-US">
                <a:cs typeface="Times New Roman" panose="02020603050405020304" pitchFamily="18" charset="0"/>
              </a:rPr>
              <a:t> </a:t>
            </a:r>
            <a:r>
              <a:rPr lang="en-US" err="1">
                <a:cs typeface="Times New Roman" panose="02020603050405020304" pitchFamily="18" charset="0"/>
              </a:rPr>
              <a:t>đặt</a:t>
            </a:r>
            <a:r>
              <a:rPr lang="en-US">
                <a:cs typeface="Times New Roman" panose="02020603050405020304" pitchFamily="18" charset="0"/>
              </a:rPr>
              <a:t>:</a:t>
            </a:r>
          </a:p>
          <a:p>
            <a:r>
              <a:rPr lang="en-US" b="1">
                <a:cs typeface="Times New Roman" panose="02020603050405020304" pitchFamily="18" charset="0"/>
              </a:rPr>
              <a:t>Developer</a:t>
            </a:r>
            <a:r>
              <a:rPr lang="en-US">
                <a:cs typeface="Times New Roman" panose="02020603050405020304" pitchFamily="18" charset="0"/>
              </a:rPr>
              <a:t> (</a:t>
            </a:r>
            <a:r>
              <a:rPr lang="en-US" err="1">
                <a:cs typeface="Times New Roman" panose="02020603050405020304" pitchFamily="18" charset="0"/>
              </a:rPr>
              <a:t>Miễn</a:t>
            </a:r>
            <a:r>
              <a:rPr lang="en-US">
                <a:cs typeface="Times New Roman" panose="02020603050405020304" pitchFamily="18" charset="0"/>
              </a:rPr>
              <a:t> </a:t>
            </a:r>
            <a:r>
              <a:rPr lang="en-US" err="1">
                <a:cs typeface="Times New Roman" panose="02020603050405020304" pitchFamily="18" charset="0"/>
              </a:rPr>
              <a:t>phí</a:t>
            </a:r>
            <a:r>
              <a:rPr lang="en-US">
                <a:cs typeface="Times New Roman" panose="02020603050405020304" pitchFamily="18" charset="0"/>
              </a:rPr>
              <a:t>, </a:t>
            </a:r>
            <a:r>
              <a:rPr lang="en-US" err="1">
                <a:cs typeface="Times New Roman" panose="02020603050405020304" pitchFamily="18" charset="0"/>
              </a:rPr>
              <a:t>đầy</a:t>
            </a:r>
            <a:r>
              <a:rPr lang="en-US">
                <a:cs typeface="Times New Roman" panose="02020603050405020304" pitchFamily="18" charset="0"/>
              </a:rPr>
              <a:t> </a:t>
            </a:r>
            <a:r>
              <a:rPr lang="en-US" err="1">
                <a:cs typeface="Times New Roman" panose="02020603050405020304" pitchFamily="18" charset="0"/>
              </a:rPr>
              <a:t>đủ</a:t>
            </a:r>
            <a:r>
              <a:rPr lang="en-US">
                <a:cs typeface="Times New Roman" panose="02020603050405020304" pitchFamily="18" charset="0"/>
              </a:rPr>
              <a:t> </a:t>
            </a:r>
            <a:r>
              <a:rPr lang="en-US" err="1">
                <a:cs typeface="Times New Roman" panose="02020603050405020304" pitchFamily="18" charset="0"/>
              </a:rPr>
              <a:t>tính</a:t>
            </a:r>
            <a:r>
              <a:rPr lang="en-US">
                <a:cs typeface="Times New Roman" panose="02020603050405020304" pitchFamily="18" charset="0"/>
              </a:rPr>
              <a:t> </a:t>
            </a:r>
            <a:r>
              <a:rPr lang="en-US" err="1">
                <a:cs typeface="Times New Roman" panose="02020603050405020304" pitchFamily="18" charset="0"/>
              </a:rPr>
              <a:t>năng</a:t>
            </a:r>
            <a:r>
              <a:rPr lang="en-US">
                <a:cs typeface="Times New Roman" panose="02020603050405020304" pitchFamily="18" charset="0"/>
              </a:rPr>
              <a:t>, </a:t>
            </a:r>
            <a:r>
              <a:rPr lang="en-US" err="1">
                <a:cs typeface="Times New Roman" panose="02020603050405020304" pitchFamily="18" charset="0"/>
              </a:rPr>
              <a:t>dùng</a:t>
            </a:r>
            <a:r>
              <a:rPr lang="en-US">
                <a:cs typeface="Times New Roman" panose="02020603050405020304" pitchFamily="18" charset="0"/>
              </a:rPr>
              <a:t> </a:t>
            </a:r>
            <a:r>
              <a:rPr lang="en-US" err="1">
                <a:cs typeface="Times New Roman" panose="02020603050405020304" pitchFamily="18" charset="0"/>
              </a:rPr>
              <a:t>cho</a:t>
            </a:r>
            <a:r>
              <a:rPr lang="en-US">
                <a:cs typeface="Times New Roman" panose="02020603050405020304" pitchFamily="18" charset="0"/>
              </a:rPr>
              <a:t> </a:t>
            </a:r>
            <a:r>
              <a:rPr lang="en-US" err="1">
                <a:cs typeface="Times New Roman" panose="02020603050405020304" pitchFamily="18" charset="0"/>
              </a:rPr>
              <a:t>phát</a:t>
            </a:r>
            <a:r>
              <a:rPr lang="en-US">
                <a:cs typeface="Times New Roman" panose="02020603050405020304" pitchFamily="18" charset="0"/>
              </a:rPr>
              <a:t> </a:t>
            </a:r>
            <a:r>
              <a:rPr lang="en-US" err="1">
                <a:cs typeface="Times New Roman" panose="02020603050405020304" pitchFamily="18" charset="0"/>
              </a:rPr>
              <a:t>triển</a:t>
            </a:r>
            <a:r>
              <a:rPr lang="en-US">
                <a:cs typeface="Times New Roman" panose="02020603050405020304" pitchFamily="18" charset="0"/>
              </a:rPr>
              <a:t>)</a:t>
            </a:r>
          </a:p>
          <a:p>
            <a:r>
              <a:rPr lang="en-US" b="1">
                <a:cs typeface="Times New Roman" panose="02020603050405020304" pitchFamily="18" charset="0"/>
              </a:rPr>
              <a:t>Express</a:t>
            </a:r>
            <a:r>
              <a:rPr lang="en-US">
                <a:cs typeface="Times New Roman" panose="02020603050405020304" pitchFamily="18" charset="0"/>
              </a:rPr>
              <a:t> (</a:t>
            </a:r>
            <a:r>
              <a:rPr lang="en-US" err="1">
                <a:cs typeface="Times New Roman" panose="02020603050405020304" pitchFamily="18" charset="0"/>
              </a:rPr>
              <a:t>Miễn</a:t>
            </a:r>
            <a:r>
              <a:rPr lang="en-US">
                <a:cs typeface="Times New Roman" panose="02020603050405020304" pitchFamily="18" charset="0"/>
              </a:rPr>
              <a:t> </a:t>
            </a:r>
            <a:r>
              <a:rPr lang="en-US" err="1">
                <a:cs typeface="Times New Roman" panose="02020603050405020304" pitchFamily="18" charset="0"/>
              </a:rPr>
              <a:t>phí</a:t>
            </a:r>
            <a:r>
              <a:rPr lang="en-US">
                <a:cs typeface="Times New Roman" panose="02020603050405020304" pitchFamily="18" charset="0"/>
              </a:rPr>
              <a:t>, </a:t>
            </a:r>
            <a:r>
              <a:rPr lang="en-US" err="1">
                <a:cs typeface="Times New Roman" panose="02020603050405020304" pitchFamily="18" charset="0"/>
              </a:rPr>
              <a:t>nhẹ</a:t>
            </a:r>
            <a:r>
              <a:rPr lang="en-US">
                <a:cs typeface="Times New Roman" panose="02020603050405020304" pitchFamily="18" charset="0"/>
              </a:rPr>
              <a:t>, </a:t>
            </a:r>
            <a:r>
              <a:rPr lang="en-US" err="1">
                <a:cs typeface="Times New Roman" panose="02020603050405020304" pitchFamily="18" charset="0"/>
              </a:rPr>
              <a:t>giới</a:t>
            </a:r>
            <a:r>
              <a:rPr lang="en-US">
                <a:cs typeface="Times New Roman" panose="02020603050405020304" pitchFamily="18" charset="0"/>
              </a:rPr>
              <a:t> </a:t>
            </a:r>
            <a:r>
              <a:rPr lang="en-US" err="1">
                <a:cs typeface="Times New Roman" panose="02020603050405020304" pitchFamily="18" charset="0"/>
              </a:rPr>
              <a:t>hạn</a:t>
            </a:r>
            <a:r>
              <a:rPr lang="en-US">
                <a:cs typeface="Times New Roman" panose="02020603050405020304" pitchFamily="18" charset="0"/>
              </a:rPr>
              <a:t> </a:t>
            </a:r>
            <a:r>
              <a:rPr lang="en-US" err="1">
                <a:cs typeface="Times New Roman" panose="02020603050405020304" pitchFamily="18" charset="0"/>
              </a:rPr>
              <a:t>tính</a:t>
            </a:r>
            <a:r>
              <a:rPr lang="en-US">
                <a:cs typeface="Times New Roman" panose="02020603050405020304" pitchFamily="18" charset="0"/>
              </a:rPr>
              <a:t> </a:t>
            </a:r>
            <a:r>
              <a:rPr lang="en-US" err="1">
                <a:cs typeface="Times New Roman" panose="02020603050405020304" pitchFamily="18" charset="0"/>
              </a:rPr>
              <a:t>năng</a:t>
            </a:r>
            <a:r>
              <a:rPr lang="en-US">
                <a:cs typeface="Times New Roman" panose="02020603050405020304" pitchFamily="18" charset="0"/>
              </a:rPr>
              <a:t>)</a:t>
            </a:r>
          </a:p>
          <a:p>
            <a:r>
              <a:rPr lang="en-US" b="1">
                <a:cs typeface="Times New Roman" panose="02020603050405020304" pitchFamily="18" charset="0"/>
              </a:rPr>
              <a:t>Standard</a:t>
            </a:r>
            <a:r>
              <a:rPr lang="en-US">
                <a:cs typeface="Times New Roman" panose="02020603050405020304" pitchFamily="18" charset="0"/>
              </a:rPr>
              <a:t> </a:t>
            </a:r>
            <a:r>
              <a:rPr lang="en-US" err="1">
                <a:cs typeface="Times New Roman" panose="02020603050405020304" pitchFamily="18" charset="0"/>
              </a:rPr>
              <a:t>hoặc</a:t>
            </a:r>
            <a:r>
              <a:rPr lang="en-US">
                <a:cs typeface="Times New Roman" panose="02020603050405020304" pitchFamily="18" charset="0"/>
              </a:rPr>
              <a:t> </a:t>
            </a:r>
            <a:r>
              <a:rPr lang="en-US" b="1">
                <a:cs typeface="Times New Roman" panose="02020603050405020304" pitchFamily="18" charset="0"/>
              </a:rPr>
              <a:t>Enterprise</a:t>
            </a:r>
            <a:r>
              <a:rPr lang="en-US">
                <a:cs typeface="Times New Roman" panose="02020603050405020304" pitchFamily="18" charset="0"/>
              </a:rPr>
              <a:t> (</a:t>
            </a:r>
            <a:r>
              <a:rPr lang="en-US" err="1">
                <a:cs typeface="Times New Roman" panose="02020603050405020304" pitchFamily="18" charset="0"/>
              </a:rPr>
              <a:t>Có</a:t>
            </a:r>
            <a:r>
              <a:rPr lang="en-US">
                <a:cs typeface="Times New Roman" panose="02020603050405020304" pitchFamily="18" charset="0"/>
              </a:rPr>
              <a:t> </a:t>
            </a:r>
            <a:r>
              <a:rPr lang="en-US" err="1">
                <a:cs typeface="Times New Roman" panose="02020603050405020304" pitchFamily="18" charset="0"/>
              </a:rPr>
              <a:t>phí</a:t>
            </a:r>
            <a:r>
              <a:rPr lang="en-US">
                <a:cs typeface="Times New Roman" panose="02020603050405020304" pitchFamily="18" charset="0"/>
              </a:rPr>
              <a:t>, </a:t>
            </a:r>
            <a:r>
              <a:rPr lang="en-US" err="1">
                <a:cs typeface="Times New Roman" panose="02020603050405020304" pitchFamily="18" charset="0"/>
              </a:rPr>
              <a:t>dành</a:t>
            </a:r>
            <a:r>
              <a:rPr lang="en-US">
                <a:cs typeface="Times New Roman" panose="02020603050405020304" pitchFamily="18" charset="0"/>
              </a:rPr>
              <a:t> </a:t>
            </a:r>
            <a:r>
              <a:rPr lang="en-US" err="1">
                <a:cs typeface="Times New Roman" panose="02020603050405020304" pitchFamily="18" charset="0"/>
              </a:rPr>
              <a:t>cho</a:t>
            </a:r>
            <a:r>
              <a:rPr lang="en-US">
                <a:cs typeface="Times New Roman" panose="02020603050405020304" pitchFamily="18" charset="0"/>
              </a:rPr>
              <a:t> </a:t>
            </a:r>
            <a:r>
              <a:rPr lang="en-US" err="1">
                <a:cs typeface="Times New Roman" panose="02020603050405020304" pitchFamily="18" charset="0"/>
              </a:rPr>
              <a:t>doanh</a:t>
            </a:r>
            <a:r>
              <a:rPr lang="en-US">
                <a:cs typeface="Times New Roman" panose="02020603050405020304" pitchFamily="18" charset="0"/>
              </a:rPr>
              <a:t> </a:t>
            </a:r>
            <a:r>
              <a:rPr lang="en-US" err="1">
                <a:cs typeface="Times New Roman" panose="02020603050405020304" pitchFamily="18" charset="0"/>
              </a:rPr>
              <a:t>nghiệp</a:t>
            </a:r>
            <a:r>
              <a:rPr lang="en-US">
                <a:cs typeface="Times New Roman" panose="02020603050405020304" pitchFamily="18" charset="0"/>
              </a:rPr>
              <a:t>)</a:t>
            </a:r>
          </a:p>
          <a:p>
            <a:pPr marL="0" indent="0">
              <a:buNone/>
            </a:pPr>
            <a:r>
              <a:rPr lang="en-US">
                <a:solidFill>
                  <a:srgbClr val="FF0000"/>
                </a:solidFill>
                <a:cs typeface="Times New Roman" panose="02020603050405020304" pitchFamily="18" charset="0"/>
              </a:rPr>
              <a:t>=&gt;</a:t>
            </a:r>
            <a:r>
              <a:rPr lang="en-US">
                <a:cs typeface="Times New Roman" panose="02020603050405020304" pitchFamily="18" charset="0"/>
              </a:rPr>
              <a:t> </a:t>
            </a:r>
            <a:r>
              <a:rPr lang="en-US" err="1">
                <a:cs typeface="Times New Roman" panose="02020603050405020304" pitchFamily="18" charset="0"/>
              </a:rPr>
              <a:t>Chọn</a:t>
            </a:r>
            <a:r>
              <a:rPr lang="en-US">
                <a:cs typeface="Times New Roman" panose="02020603050405020304" pitchFamily="18" charset="0"/>
              </a:rPr>
              <a:t> </a:t>
            </a:r>
            <a:r>
              <a:rPr lang="en-US" err="1">
                <a:cs typeface="Times New Roman" panose="02020603050405020304" pitchFamily="18" charset="0"/>
              </a:rPr>
              <a:t>bản</a:t>
            </a:r>
            <a:r>
              <a:rPr lang="en-US">
                <a:cs typeface="Times New Roman" panose="02020603050405020304" pitchFamily="18" charset="0"/>
              </a:rPr>
              <a:t> </a:t>
            </a:r>
            <a:r>
              <a:rPr lang="en-US" b="1">
                <a:cs typeface="Times New Roman" panose="02020603050405020304" pitchFamily="18" charset="0"/>
              </a:rPr>
              <a:t>Developer</a:t>
            </a:r>
            <a:r>
              <a:rPr lang="en-US">
                <a:cs typeface="Times New Roman" panose="02020603050405020304" pitchFamily="18" charset="0"/>
              </a:rPr>
              <a:t> (</a:t>
            </a:r>
            <a:r>
              <a:rPr lang="en-US" err="1">
                <a:cs typeface="Times New Roman" panose="02020603050405020304" pitchFamily="18" charset="0"/>
              </a:rPr>
              <a:t>Đầy</a:t>
            </a:r>
            <a:r>
              <a:rPr lang="en-US">
                <a:cs typeface="Times New Roman" panose="02020603050405020304" pitchFamily="18" charset="0"/>
              </a:rPr>
              <a:t> </a:t>
            </a:r>
            <a:r>
              <a:rPr lang="en-US" err="1">
                <a:cs typeface="Times New Roman" panose="02020603050405020304" pitchFamily="18" charset="0"/>
              </a:rPr>
              <a:t>đủ</a:t>
            </a:r>
            <a:r>
              <a:rPr lang="en-US">
                <a:cs typeface="Times New Roman" panose="02020603050405020304" pitchFamily="18" charset="0"/>
              </a:rPr>
              <a:t> </a:t>
            </a:r>
            <a:r>
              <a:rPr lang="en-US" err="1">
                <a:cs typeface="Times New Roman" panose="02020603050405020304" pitchFamily="18" charset="0"/>
              </a:rPr>
              <a:t>tính</a:t>
            </a:r>
            <a:r>
              <a:rPr lang="en-US">
                <a:cs typeface="Times New Roman" panose="02020603050405020304" pitchFamily="18" charset="0"/>
              </a:rPr>
              <a:t> </a:t>
            </a:r>
            <a:r>
              <a:rPr lang="en-US" err="1">
                <a:cs typeface="Times New Roman" panose="02020603050405020304" pitchFamily="18" charset="0"/>
              </a:rPr>
              <a:t>năng</a:t>
            </a:r>
            <a:r>
              <a:rPr lang="en-US">
                <a:cs typeface="Times New Roman" panose="02020603050405020304" pitchFamily="18" charset="0"/>
              </a:rPr>
              <a:t>, </a:t>
            </a:r>
            <a:r>
              <a:rPr lang="en-US" err="1">
                <a:cs typeface="Times New Roman" panose="02020603050405020304" pitchFamily="18" charset="0"/>
              </a:rPr>
              <a:t>phù</a:t>
            </a:r>
            <a:r>
              <a:rPr lang="en-US">
                <a:cs typeface="Times New Roman" panose="02020603050405020304" pitchFamily="18" charset="0"/>
              </a:rPr>
              <a:t> </a:t>
            </a:r>
            <a:r>
              <a:rPr lang="en-US" err="1">
                <a:cs typeface="Times New Roman" panose="02020603050405020304" pitchFamily="18" charset="0"/>
              </a:rPr>
              <a:t>hợp</a:t>
            </a:r>
            <a:r>
              <a:rPr lang="en-US">
                <a:cs typeface="Times New Roman" panose="02020603050405020304" pitchFamily="18" charset="0"/>
              </a:rPr>
              <a:t> </a:t>
            </a:r>
            <a:r>
              <a:rPr lang="en-US" err="1">
                <a:cs typeface="Times New Roman" panose="02020603050405020304" pitchFamily="18" charset="0"/>
              </a:rPr>
              <a:t>cho</a:t>
            </a:r>
            <a:r>
              <a:rPr lang="en-US">
                <a:cs typeface="Times New Roman" panose="02020603050405020304" pitchFamily="18" charset="0"/>
              </a:rPr>
              <a:t> </a:t>
            </a:r>
            <a:r>
              <a:rPr lang="en-US" err="1">
                <a:cs typeface="Times New Roman" panose="02020603050405020304" pitchFamily="18" charset="0"/>
              </a:rPr>
              <a:t>việc</a:t>
            </a:r>
            <a:r>
              <a:rPr lang="en-US">
                <a:cs typeface="Times New Roman" panose="02020603050405020304" pitchFamily="18" charset="0"/>
              </a:rPr>
              <a:t> </a:t>
            </a:r>
            <a:r>
              <a:rPr lang="en-US" err="1">
                <a:cs typeface="Times New Roman" panose="02020603050405020304" pitchFamily="18" charset="0"/>
              </a:rPr>
              <a:t>học</a:t>
            </a:r>
            <a:r>
              <a:rPr lang="en-US">
                <a:cs typeface="Times New Roman" panose="02020603050405020304" pitchFamily="18" charset="0"/>
              </a:rPr>
              <a:t> </a:t>
            </a:r>
            <a:r>
              <a:rPr lang="en-US" err="1">
                <a:cs typeface="Times New Roman" panose="02020603050405020304" pitchFamily="18" charset="0"/>
              </a:rPr>
              <a:t>tập</a:t>
            </a:r>
            <a:r>
              <a:rPr lang="en-US">
                <a:cs typeface="Times New Roman" panose="02020603050405020304" pitchFamily="18" charset="0"/>
              </a:rPr>
              <a:t>)</a:t>
            </a:r>
          </a:p>
        </p:txBody>
      </p:sp>
      <p:pic>
        <p:nvPicPr>
          <p:cNvPr id="6" name="Picture 5">
            <a:extLst>
              <a:ext uri="{FF2B5EF4-FFF2-40B4-BE49-F238E27FC236}">
                <a16:creationId xmlns:a16="http://schemas.microsoft.com/office/drawing/2014/main" id="{8333A6CB-2881-82FF-9723-ABD2F767B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6" y="2146041"/>
            <a:ext cx="5240694" cy="3349690"/>
          </a:xfrm>
          <a:prstGeom prst="rect">
            <a:avLst/>
          </a:prstGeom>
        </p:spPr>
      </p:pic>
    </p:spTree>
    <p:extLst>
      <p:ext uri="{BB962C8B-B14F-4D97-AF65-F5344CB8AC3E}">
        <p14:creationId xmlns:p14="http://schemas.microsoft.com/office/powerpoint/2010/main" val="603643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D978B-C2B1-7F70-CCCF-CA0BD792F003}"/>
              </a:ext>
            </a:extLst>
          </p:cNvPr>
          <p:cNvSpPr>
            <a:spLocks noGrp="1"/>
          </p:cNvSpPr>
          <p:nvPr>
            <p:ph idx="1"/>
          </p:nvPr>
        </p:nvSpPr>
        <p:spPr>
          <a:xfrm>
            <a:off x="838200" y="683741"/>
            <a:ext cx="10515600" cy="5493222"/>
          </a:xfrm>
        </p:spPr>
        <p:txBody>
          <a:bodyPr/>
          <a:lstStyle/>
          <a:p>
            <a:r>
              <a:rPr lang="en-US"/>
              <a:t>Đến khi hiện như thế này là đã hoàn thành quá tình cài đặt, các tính năng đã chọn đều được cài đặt thành công. Nhấn </a:t>
            </a:r>
            <a:r>
              <a:rPr lang="en-US" b="1"/>
              <a:t>Close</a:t>
            </a:r>
            <a:r>
              <a:rPr lang="en-US"/>
              <a:t> để hoàn tất quá trình cài đặt.</a:t>
            </a:r>
          </a:p>
        </p:txBody>
      </p:sp>
      <p:pic>
        <p:nvPicPr>
          <p:cNvPr id="5" name="Picture 4">
            <a:extLst>
              <a:ext uri="{FF2B5EF4-FFF2-40B4-BE49-F238E27FC236}">
                <a16:creationId xmlns:a16="http://schemas.microsoft.com/office/drawing/2014/main" id="{E4942420-C04D-C9C1-F4BD-48E0A8D38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9010"/>
            <a:ext cx="10515600" cy="4948989"/>
          </a:xfrm>
          <a:prstGeom prst="rect">
            <a:avLst/>
          </a:prstGeom>
        </p:spPr>
      </p:pic>
    </p:spTree>
    <p:extLst>
      <p:ext uri="{BB962C8B-B14F-4D97-AF65-F5344CB8AC3E}">
        <p14:creationId xmlns:p14="http://schemas.microsoft.com/office/powerpoint/2010/main" val="255604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70D24-6A29-5EA8-A6BA-89342007254A}"/>
              </a:ext>
            </a:extLst>
          </p:cNvPr>
          <p:cNvSpPr>
            <a:spLocks noGrp="1"/>
          </p:cNvSpPr>
          <p:nvPr>
            <p:ph type="title"/>
          </p:nvPr>
        </p:nvSpPr>
        <p:spPr/>
        <p:txBody>
          <a:bodyPr/>
          <a:lstStyle/>
          <a:p>
            <a:r>
              <a:rPr lang="en-US"/>
              <a:t>Cấu hình các giao thức kết nối cho SQL Server</a:t>
            </a:r>
          </a:p>
        </p:txBody>
      </p:sp>
      <p:sp>
        <p:nvSpPr>
          <p:cNvPr id="3" name="Content Placeholder 2">
            <a:extLst>
              <a:ext uri="{FF2B5EF4-FFF2-40B4-BE49-F238E27FC236}">
                <a16:creationId xmlns:a16="http://schemas.microsoft.com/office/drawing/2014/main" id="{24626974-801B-76DF-17D8-A2B433E32488}"/>
              </a:ext>
            </a:extLst>
          </p:cNvPr>
          <p:cNvSpPr>
            <a:spLocks noGrp="1"/>
          </p:cNvSpPr>
          <p:nvPr>
            <p:ph idx="1"/>
          </p:nvPr>
        </p:nvSpPr>
        <p:spPr>
          <a:xfrm>
            <a:off x="838199" y="1690687"/>
            <a:ext cx="10515599" cy="2082243"/>
          </a:xfrm>
        </p:spPr>
        <p:txBody>
          <a:bodyPr>
            <a:normAutofit/>
          </a:bodyPr>
          <a:lstStyle/>
          <a:p>
            <a:r>
              <a:rPr lang="en-US"/>
              <a:t>Sau khi truy cập vào app, nhấp chuột phải vào phần </a:t>
            </a:r>
            <a:r>
              <a:rPr lang="en-US" b="1"/>
              <a:t>SQL Server Network Configuration </a:t>
            </a:r>
            <a:r>
              <a:rPr lang="en-US">
                <a:sym typeface="Wingdings" panose="05000000000000000000" pitchFamily="2" charset="2"/>
              </a:rPr>
              <a:t> </a:t>
            </a:r>
            <a:r>
              <a:rPr lang="en-US" b="1">
                <a:sym typeface="Wingdings" panose="05000000000000000000" pitchFamily="2" charset="2"/>
              </a:rPr>
              <a:t>Protocols for MSSQLSERVER </a:t>
            </a:r>
            <a:r>
              <a:rPr lang="en-US">
                <a:sym typeface="Wingdings" panose="05000000000000000000" pitchFamily="2" charset="2"/>
              </a:rPr>
              <a:t>sau đó nhấn đúp vào </a:t>
            </a:r>
            <a:r>
              <a:rPr lang="en-US" b="1">
                <a:sym typeface="Wingdings" panose="05000000000000000000" pitchFamily="2" charset="2"/>
              </a:rPr>
              <a:t>Named Pipes </a:t>
            </a:r>
            <a:r>
              <a:rPr lang="en-US">
                <a:sym typeface="Wingdings" panose="05000000000000000000" pitchFamily="2" charset="2"/>
              </a:rPr>
              <a:t>và </a:t>
            </a:r>
            <a:r>
              <a:rPr lang="en-US" b="1">
                <a:sym typeface="Wingdings" panose="05000000000000000000" pitchFamily="2" charset="2"/>
              </a:rPr>
              <a:t>TCP/IP </a:t>
            </a:r>
            <a:r>
              <a:rPr lang="en-US">
                <a:sym typeface="Wingdings" panose="05000000000000000000" pitchFamily="2" charset="2"/>
              </a:rPr>
              <a:t>để </a:t>
            </a:r>
            <a:r>
              <a:rPr lang="en-US" b="1">
                <a:sym typeface="Wingdings" panose="05000000000000000000" pitchFamily="2" charset="2"/>
              </a:rPr>
              <a:t>enable </a:t>
            </a:r>
            <a:r>
              <a:rPr lang="en-US">
                <a:sym typeface="Wingdings" panose="05000000000000000000" pitchFamily="2" charset="2"/>
              </a:rPr>
              <a:t>để bật kết nối từ xa. Sau đó nhấn </a:t>
            </a:r>
            <a:r>
              <a:rPr lang="en-US" b="1">
                <a:sym typeface="Wingdings" panose="05000000000000000000" pitchFamily="2" charset="2"/>
              </a:rPr>
              <a:t>OK</a:t>
            </a:r>
            <a:r>
              <a:rPr lang="en-US">
                <a:sym typeface="Wingdings" panose="05000000000000000000" pitchFamily="2" charset="2"/>
              </a:rPr>
              <a:t> và </a:t>
            </a:r>
            <a:r>
              <a:rPr lang="en-US" b="1">
                <a:sym typeface="Wingdings" panose="05000000000000000000" pitchFamily="2" charset="2"/>
              </a:rPr>
              <a:t>khởi động lại </a:t>
            </a:r>
            <a:r>
              <a:rPr lang="en-US">
                <a:sym typeface="Wingdings" panose="05000000000000000000" pitchFamily="2" charset="2"/>
              </a:rPr>
              <a:t>SQL Server trong </a:t>
            </a:r>
            <a:r>
              <a:rPr lang="en-US" b="1">
                <a:sym typeface="Wingdings" panose="05000000000000000000" pitchFamily="2" charset="2"/>
              </a:rPr>
              <a:t>SQL Server Services </a:t>
            </a:r>
            <a:r>
              <a:rPr lang="en-US">
                <a:sym typeface="Wingdings" panose="05000000000000000000" pitchFamily="2" charset="2"/>
              </a:rPr>
              <a:t>để thay đổi có hiệu lực.</a:t>
            </a:r>
            <a:endParaRPr lang="en-US"/>
          </a:p>
        </p:txBody>
      </p:sp>
      <p:pic>
        <p:nvPicPr>
          <p:cNvPr id="9" name="Picture 8">
            <a:extLst>
              <a:ext uri="{FF2B5EF4-FFF2-40B4-BE49-F238E27FC236}">
                <a16:creationId xmlns:a16="http://schemas.microsoft.com/office/drawing/2014/main" id="{286B7E49-81C0-E156-F2E0-8F9337083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22" y="3772930"/>
            <a:ext cx="5257801" cy="3064038"/>
          </a:xfrm>
          <a:prstGeom prst="rect">
            <a:avLst/>
          </a:prstGeom>
        </p:spPr>
      </p:pic>
      <p:pic>
        <p:nvPicPr>
          <p:cNvPr id="11" name="Picture 10">
            <a:extLst>
              <a:ext uri="{FF2B5EF4-FFF2-40B4-BE49-F238E27FC236}">
                <a16:creationId xmlns:a16="http://schemas.microsoft.com/office/drawing/2014/main" id="{5232A90E-E491-7A15-310B-7D2EFF456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055" y="3772930"/>
            <a:ext cx="5865340" cy="2957384"/>
          </a:xfrm>
          <a:prstGeom prst="rect">
            <a:avLst/>
          </a:prstGeom>
        </p:spPr>
      </p:pic>
    </p:spTree>
    <p:extLst>
      <p:ext uri="{BB962C8B-B14F-4D97-AF65-F5344CB8AC3E}">
        <p14:creationId xmlns:p14="http://schemas.microsoft.com/office/powerpoint/2010/main" val="583427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4566-01CA-AC18-06AA-4437B82A9983}"/>
              </a:ext>
            </a:extLst>
          </p:cNvPr>
          <p:cNvSpPr>
            <a:spLocks noGrp="1"/>
          </p:cNvSpPr>
          <p:nvPr>
            <p:ph type="title"/>
          </p:nvPr>
        </p:nvSpPr>
        <p:spPr/>
        <p:txBody>
          <a:bodyPr/>
          <a:lstStyle/>
          <a:p>
            <a:r>
              <a:rPr lang="en-US"/>
              <a:t>Tải SQL Server Management Studio (SSMS)</a:t>
            </a:r>
          </a:p>
        </p:txBody>
      </p:sp>
      <p:sp>
        <p:nvSpPr>
          <p:cNvPr id="3" name="Content Placeholder 2">
            <a:extLst>
              <a:ext uri="{FF2B5EF4-FFF2-40B4-BE49-F238E27FC236}">
                <a16:creationId xmlns:a16="http://schemas.microsoft.com/office/drawing/2014/main" id="{F7D3D297-0CC3-0843-084D-2FADB6C64EEB}"/>
              </a:ext>
            </a:extLst>
          </p:cNvPr>
          <p:cNvSpPr>
            <a:spLocks noGrp="1"/>
          </p:cNvSpPr>
          <p:nvPr>
            <p:ph idx="1"/>
          </p:nvPr>
        </p:nvSpPr>
        <p:spPr/>
        <p:txBody>
          <a:bodyPr/>
          <a:lstStyle/>
          <a:p>
            <a:r>
              <a:rPr lang="en-US"/>
              <a:t>1. Truy cập trang tải xuống chính thức của Microsoft: </a:t>
            </a:r>
          </a:p>
          <a:p>
            <a:pPr marL="0" indent="0">
              <a:buNone/>
            </a:pPr>
            <a:r>
              <a:rPr lang="en-US"/>
              <a:t>      </a:t>
            </a:r>
            <a:r>
              <a:rPr lang="en-US">
                <a:hlinkClick r:id="rId2"/>
              </a:rPr>
              <a:t>https://learn.microsoft.com/en-us/ssms/download-sql-server-management-studio-ssms</a:t>
            </a:r>
            <a:r>
              <a:rPr lang="en-US"/>
              <a:t> </a:t>
            </a:r>
          </a:p>
          <a:p>
            <a:pPr marL="0" indent="0">
              <a:buNone/>
            </a:pPr>
            <a:r>
              <a:rPr lang="en-US"/>
              <a:t>   </a:t>
            </a:r>
          </a:p>
        </p:txBody>
      </p:sp>
      <p:pic>
        <p:nvPicPr>
          <p:cNvPr id="5" name="Picture 4">
            <a:extLst>
              <a:ext uri="{FF2B5EF4-FFF2-40B4-BE49-F238E27FC236}">
                <a16:creationId xmlns:a16="http://schemas.microsoft.com/office/drawing/2014/main" id="{1B4F2EDE-F2AB-0BDD-4F4F-E536D0342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075" y="3240505"/>
            <a:ext cx="7992762" cy="3617495"/>
          </a:xfrm>
          <a:prstGeom prst="rect">
            <a:avLst/>
          </a:prstGeom>
        </p:spPr>
      </p:pic>
    </p:spTree>
    <p:extLst>
      <p:ext uri="{BB962C8B-B14F-4D97-AF65-F5344CB8AC3E}">
        <p14:creationId xmlns:p14="http://schemas.microsoft.com/office/powerpoint/2010/main" val="18615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151C-2C6F-4FD0-9A09-34291B9217B4}"/>
              </a:ext>
            </a:extLst>
          </p:cNvPr>
          <p:cNvSpPr>
            <a:spLocks noGrp="1"/>
          </p:cNvSpPr>
          <p:nvPr>
            <p:ph type="title"/>
          </p:nvPr>
        </p:nvSpPr>
        <p:spPr/>
        <p:txBody>
          <a:bodyPr/>
          <a:lstStyle/>
          <a:p>
            <a:r>
              <a:rPr lang="en-US"/>
              <a:t>Chạy trình cài đặt SSMS</a:t>
            </a:r>
          </a:p>
        </p:txBody>
      </p:sp>
      <p:sp>
        <p:nvSpPr>
          <p:cNvPr id="3" name="Content Placeholder 2">
            <a:extLst>
              <a:ext uri="{FF2B5EF4-FFF2-40B4-BE49-F238E27FC236}">
                <a16:creationId xmlns:a16="http://schemas.microsoft.com/office/drawing/2014/main" id="{6EC3E3CC-90D3-1213-C82F-E442DE54B392}"/>
              </a:ext>
            </a:extLst>
          </p:cNvPr>
          <p:cNvSpPr>
            <a:spLocks noGrp="1"/>
          </p:cNvSpPr>
          <p:nvPr>
            <p:ph idx="1"/>
          </p:nvPr>
        </p:nvSpPr>
        <p:spPr>
          <a:xfrm>
            <a:off x="838200" y="1825625"/>
            <a:ext cx="10515600" cy="1461272"/>
          </a:xfrm>
        </p:spPr>
        <p:txBody>
          <a:bodyPr>
            <a:normAutofit fontScale="55000" lnSpcReduction="20000"/>
          </a:bodyPr>
          <a:lstStyle/>
          <a:p>
            <a:r>
              <a:rPr lang="en-US"/>
              <a:t>1. Mở file cài đặt </a:t>
            </a:r>
            <a:r>
              <a:rPr lang="en-US" b="1"/>
              <a:t>SSMS-Setup-ENU.exe</a:t>
            </a:r>
            <a:r>
              <a:rPr lang="en-US"/>
              <a:t> vừa tải về.</a:t>
            </a:r>
          </a:p>
          <a:p>
            <a:r>
              <a:rPr lang="en-US"/>
              <a:t>2. Khi cửa sổ </a:t>
            </a:r>
            <a:r>
              <a:rPr lang="en-US" b="1"/>
              <a:t>SQL Server Management Studio Setup</a:t>
            </a:r>
            <a:r>
              <a:rPr lang="en-US"/>
              <a:t> xuất hiện, nhấn </a:t>
            </a:r>
            <a:r>
              <a:rPr lang="en-US" b="1"/>
              <a:t>Install</a:t>
            </a:r>
            <a:r>
              <a:rPr lang="en-US"/>
              <a:t>.</a:t>
            </a:r>
          </a:p>
          <a:p>
            <a:r>
              <a:rPr lang="en-US"/>
              <a:t>3. Hệ thống sẽ tự động tiến hành cài đặt, mất khoảng </a:t>
            </a:r>
            <a:r>
              <a:rPr lang="en-US" b="1"/>
              <a:t>5-10 phút</a:t>
            </a:r>
            <a:r>
              <a:rPr lang="en-US"/>
              <a:t>.</a:t>
            </a:r>
          </a:p>
          <a:p>
            <a:r>
              <a:rPr lang="en-US"/>
              <a:t>4. Khi quá trình cài đặt hoàn tất, nhấn </a:t>
            </a:r>
            <a:r>
              <a:rPr lang="en-US" b="1"/>
              <a:t>Close</a:t>
            </a:r>
            <a:r>
              <a:rPr lang="en-US"/>
              <a:t>.</a:t>
            </a:r>
          </a:p>
          <a:p>
            <a:r>
              <a:rPr lang="en-US"/>
              <a:t>5.</a:t>
            </a:r>
            <a:r>
              <a:rPr lang="en-US" b="1"/>
              <a:t> Khởi động lại máy tính</a:t>
            </a:r>
            <a:r>
              <a:rPr lang="en-US"/>
              <a:t> để đảm bảo SSMS hoạt động ổn định.</a:t>
            </a:r>
          </a:p>
        </p:txBody>
      </p:sp>
      <p:pic>
        <p:nvPicPr>
          <p:cNvPr id="5" name="Picture 4">
            <a:extLst>
              <a:ext uri="{FF2B5EF4-FFF2-40B4-BE49-F238E27FC236}">
                <a16:creationId xmlns:a16="http://schemas.microsoft.com/office/drawing/2014/main" id="{ABB1D476-D352-201C-8612-8470E0858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86897"/>
            <a:ext cx="6186616" cy="3571103"/>
          </a:xfrm>
          <a:prstGeom prst="rect">
            <a:avLst/>
          </a:prstGeom>
        </p:spPr>
      </p:pic>
      <p:pic>
        <p:nvPicPr>
          <p:cNvPr id="7" name="Picture 6">
            <a:extLst>
              <a:ext uri="{FF2B5EF4-FFF2-40B4-BE49-F238E27FC236}">
                <a16:creationId xmlns:a16="http://schemas.microsoft.com/office/drawing/2014/main" id="{49BE3B52-DB3E-2286-53FB-C2C4C90F2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011" y="3286896"/>
            <a:ext cx="5603790" cy="3571104"/>
          </a:xfrm>
          <a:prstGeom prst="rect">
            <a:avLst/>
          </a:prstGeom>
        </p:spPr>
      </p:pic>
    </p:spTree>
    <p:extLst>
      <p:ext uri="{BB962C8B-B14F-4D97-AF65-F5344CB8AC3E}">
        <p14:creationId xmlns:p14="http://schemas.microsoft.com/office/powerpoint/2010/main" val="4176841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648E-2280-52BC-1887-0CC6B789F67B}"/>
              </a:ext>
            </a:extLst>
          </p:cNvPr>
          <p:cNvSpPr>
            <a:spLocks noGrp="1"/>
          </p:cNvSpPr>
          <p:nvPr>
            <p:ph type="title"/>
          </p:nvPr>
        </p:nvSpPr>
        <p:spPr/>
        <p:txBody>
          <a:bodyPr/>
          <a:lstStyle/>
          <a:p>
            <a:r>
              <a:rPr lang="en-US"/>
              <a:t>Mở SSMS và kết nối đến SQL Server</a:t>
            </a:r>
          </a:p>
        </p:txBody>
      </p:sp>
      <p:sp>
        <p:nvSpPr>
          <p:cNvPr id="3" name="Content Placeholder 2">
            <a:extLst>
              <a:ext uri="{FF2B5EF4-FFF2-40B4-BE49-F238E27FC236}">
                <a16:creationId xmlns:a16="http://schemas.microsoft.com/office/drawing/2014/main" id="{55877931-0361-3252-2926-1E9785B772F8}"/>
              </a:ext>
            </a:extLst>
          </p:cNvPr>
          <p:cNvSpPr>
            <a:spLocks noGrp="1"/>
          </p:cNvSpPr>
          <p:nvPr>
            <p:ph idx="1"/>
          </p:nvPr>
        </p:nvSpPr>
        <p:spPr/>
        <p:txBody>
          <a:bodyPr/>
          <a:lstStyle/>
          <a:p>
            <a:r>
              <a:rPr lang="en-US"/>
              <a:t>1. Mở </a:t>
            </a:r>
            <a:r>
              <a:rPr lang="en-US" b="1"/>
              <a:t>SQL Server Management Studio</a:t>
            </a:r>
            <a:r>
              <a:rPr lang="en-US"/>
              <a:t> từ Start Menu.</a:t>
            </a:r>
          </a:p>
        </p:txBody>
      </p:sp>
      <p:pic>
        <p:nvPicPr>
          <p:cNvPr id="5" name="Picture 4">
            <a:extLst>
              <a:ext uri="{FF2B5EF4-FFF2-40B4-BE49-F238E27FC236}">
                <a16:creationId xmlns:a16="http://schemas.microsoft.com/office/drawing/2014/main" id="{9345511A-B978-B6AB-D7C1-E63F7DCAB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2146"/>
            <a:ext cx="10515600" cy="4515853"/>
          </a:xfrm>
          <a:prstGeom prst="rect">
            <a:avLst/>
          </a:prstGeom>
        </p:spPr>
      </p:pic>
    </p:spTree>
    <p:extLst>
      <p:ext uri="{BB962C8B-B14F-4D97-AF65-F5344CB8AC3E}">
        <p14:creationId xmlns:p14="http://schemas.microsoft.com/office/powerpoint/2010/main" val="2102626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19AE-930E-DDBE-79B3-68D6C921E5B0}"/>
              </a:ext>
            </a:extLst>
          </p:cNvPr>
          <p:cNvSpPr>
            <a:spLocks noGrp="1"/>
          </p:cNvSpPr>
          <p:nvPr>
            <p:ph type="title"/>
          </p:nvPr>
        </p:nvSpPr>
        <p:spPr/>
        <p:txBody>
          <a:bodyPr/>
          <a:lstStyle/>
          <a:p>
            <a:r>
              <a:rPr lang="en-US"/>
              <a:t>Các cách kết nối đến SQL Server</a:t>
            </a:r>
          </a:p>
        </p:txBody>
      </p:sp>
      <p:sp>
        <p:nvSpPr>
          <p:cNvPr id="3" name="Content Placeholder 2">
            <a:extLst>
              <a:ext uri="{FF2B5EF4-FFF2-40B4-BE49-F238E27FC236}">
                <a16:creationId xmlns:a16="http://schemas.microsoft.com/office/drawing/2014/main" id="{C749F2F3-1A34-B032-3031-A42AE4065C63}"/>
              </a:ext>
            </a:extLst>
          </p:cNvPr>
          <p:cNvSpPr>
            <a:spLocks noGrp="1"/>
          </p:cNvSpPr>
          <p:nvPr>
            <p:ph idx="1"/>
          </p:nvPr>
        </p:nvSpPr>
        <p:spPr/>
        <p:txBody>
          <a:bodyPr/>
          <a:lstStyle/>
          <a:p>
            <a:r>
              <a:rPr lang="en-US"/>
              <a:t>1. </a:t>
            </a:r>
            <a:r>
              <a:rPr lang="en-US" b="1"/>
              <a:t>Windows Authentication</a:t>
            </a:r>
            <a:r>
              <a:rPr lang="en-US"/>
              <a:t> (nếu dùng tài khoản Windows) thì chỉ cần nhấn </a:t>
            </a:r>
            <a:r>
              <a:rPr lang="en-US" b="1"/>
              <a:t>Trust server certificate </a:t>
            </a:r>
            <a:r>
              <a:rPr lang="en-US"/>
              <a:t>rồi</a:t>
            </a:r>
            <a:r>
              <a:rPr lang="en-US" b="1"/>
              <a:t> Connect </a:t>
            </a:r>
          </a:p>
        </p:txBody>
      </p:sp>
      <p:pic>
        <p:nvPicPr>
          <p:cNvPr id="5" name="Picture 4">
            <a:extLst>
              <a:ext uri="{FF2B5EF4-FFF2-40B4-BE49-F238E27FC236}">
                <a16:creationId xmlns:a16="http://schemas.microsoft.com/office/drawing/2014/main" id="{31550F99-4F34-C8D2-E98F-C6EB6814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635" y="2695074"/>
            <a:ext cx="7506730" cy="4162926"/>
          </a:xfrm>
          <a:prstGeom prst="rect">
            <a:avLst/>
          </a:prstGeom>
        </p:spPr>
      </p:pic>
    </p:spTree>
    <p:extLst>
      <p:ext uri="{BB962C8B-B14F-4D97-AF65-F5344CB8AC3E}">
        <p14:creationId xmlns:p14="http://schemas.microsoft.com/office/powerpoint/2010/main" val="3992575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D9F66-729F-5448-0F8B-ECE7BEE7E926}"/>
              </a:ext>
            </a:extLst>
          </p:cNvPr>
          <p:cNvSpPr>
            <a:spLocks noGrp="1"/>
          </p:cNvSpPr>
          <p:nvPr>
            <p:ph idx="1"/>
          </p:nvPr>
        </p:nvSpPr>
        <p:spPr>
          <a:xfrm>
            <a:off x="838200" y="705853"/>
            <a:ext cx="10515600" cy="5471110"/>
          </a:xfrm>
        </p:spPr>
        <p:txBody>
          <a:bodyPr/>
          <a:lstStyle/>
          <a:p>
            <a:r>
              <a:rPr lang="en-US"/>
              <a:t>2. </a:t>
            </a:r>
            <a:r>
              <a:rPr lang="en-US" b="1"/>
              <a:t>SQL Server Authentication</a:t>
            </a:r>
            <a:r>
              <a:rPr lang="en-US"/>
              <a:t> (nếu dùng tài khoản sa) sau khi kết nối vào SQL Server thông qua </a:t>
            </a:r>
            <a:r>
              <a:rPr lang="en-US" b="1"/>
              <a:t>Windows Authentication</a:t>
            </a:r>
            <a:r>
              <a:rPr lang="en-US"/>
              <a:t> nhấn </a:t>
            </a:r>
            <a:r>
              <a:rPr lang="en-US" b="1"/>
              <a:t>Databases</a:t>
            </a:r>
            <a:r>
              <a:rPr lang="en-US"/>
              <a:t> </a:t>
            </a:r>
            <a:r>
              <a:rPr lang="en-US">
                <a:sym typeface="Wingdings" panose="05000000000000000000" pitchFamily="2" charset="2"/>
              </a:rPr>
              <a:t> </a:t>
            </a:r>
            <a:r>
              <a:rPr lang="en-US" b="1">
                <a:sym typeface="Wingdings" panose="05000000000000000000" pitchFamily="2" charset="2"/>
              </a:rPr>
              <a:t>Security</a:t>
            </a:r>
            <a:r>
              <a:rPr lang="en-US">
                <a:sym typeface="Wingdings" panose="05000000000000000000" pitchFamily="2" charset="2"/>
              </a:rPr>
              <a:t> </a:t>
            </a:r>
            <a:r>
              <a:rPr lang="en-US" b="1">
                <a:sym typeface="Wingdings" panose="05000000000000000000" pitchFamily="2" charset="2"/>
              </a:rPr>
              <a:t>Logins sa </a:t>
            </a:r>
            <a:r>
              <a:rPr lang="en-US">
                <a:sym typeface="Wingdings" panose="05000000000000000000" pitchFamily="2" charset="2"/>
              </a:rPr>
              <a:t>sau đó thay đổi </a:t>
            </a:r>
            <a:r>
              <a:rPr lang="en-US" b="1">
                <a:sym typeface="Wingdings" panose="05000000000000000000" pitchFamily="2" charset="2"/>
              </a:rPr>
              <a:t>password</a:t>
            </a:r>
            <a:r>
              <a:rPr lang="en-US">
                <a:sym typeface="Wingdings" panose="05000000000000000000" pitchFamily="2" charset="2"/>
              </a:rPr>
              <a:t> để đăng nhập</a:t>
            </a:r>
            <a:endParaRPr lang="en-US"/>
          </a:p>
        </p:txBody>
      </p:sp>
      <p:pic>
        <p:nvPicPr>
          <p:cNvPr id="6" name="Picture 5">
            <a:extLst>
              <a:ext uri="{FF2B5EF4-FFF2-40B4-BE49-F238E27FC236}">
                <a16:creationId xmlns:a16="http://schemas.microsoft.com/office/drawing/2014/main" id="{CAC25AE5-F441-4EC6-23C2-F2739F799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889" y="2059025"/>
            <a:ext cx="8940221" cy="4708357"/>
          </a:xfrm>
          <a:prstGeom prst="rect">
            <a:avLst/>
          </a:prstGeom>
        </p:spPr>
      </p:pic>
    </p:spTree>
    <p:extLst>
      <p:ext uri="{BB962C8B-B14F-4D97-AF65-F5344CB8AC3E}">
        <p14:creationId xmlns:p14="http://schemas.microsoft.com/office/powerpoint/2010/main" val="193650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3A825-CC40-D546-B6EE-5439DED69754}"/>
              </a:ext>
            </a:extLst>
          </p:cNvPr>
          <p:cNvSpPr>
            <a:spLocks noGrp="1"/>
          </p:cNvSpPr>
          <p:nvPr>
            <p:ph idx="1"/>
          </p:nvPr>
        </p:nvSpPr>
        <p:spPr>
          <a:xfrm>
            <a:off x="838200" y="850232"/>
            <a:ext cx="10515600" cy="5326731"/>
          </a:xfrm>
        </p:spPr>
        <p:txBody>
          <a:bodyPr/>
          <a:lstStyle/>
          <a:p>
            <a:r>
              <a:rPr lang="en-US"/>
              <a:t>Sau đó</a:t>
            </a:r>
            <a:r>
              <a:rPr lang="en-US" b="1"/>
              <a:t> Restart </a:t>
            </a:r>
            <a:r>
              <a:rPr lang="en-US"/>
              <a:t>lại kết nối.</a:t>
            </a:r>
          </a:p>
        </p:txBody>
      </p:sp>
      <p:pic>
        <p:nvPicPr>
          <p:cNvPr id="5" name="Picture 4">
            <a:extLst>
              <a:ext uri="{FF2B5EF4-FFF2-40B4-BE49-F238E27FC236}">
                <a16:creationId xmlns:a16="http://schemas.microsoft.com/office/drawing/2014/main" id="{1EAEBA23-C2D4-9E45-E4BB-8534F0927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3578"/>
            <a:ext cx="10515600" cy="5494421"/>
          </a:xfrm>
          <a:prstGeom prst="rect">
            <a:avLst/>
          </a:prstGeom>
        </p:spPr>
      </p:pic>
    </p:spTree>
    <p:extLst>
      <p:ext uri="{BB962C8B-B14F-4D97-AF65-F5344CB8AC3E}">
        <p14:creationId xmlns:p14="http://schemas.microsoft.com/office/powerpoint/2010/main" val="344487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E519-C52C-5A71-AE7E-CAEFBF97ADAA}"/>
              </a:ext>
            </a:extLst>
          </p:cNvPr>
          <p:cNvSpPr>
            <a:spLocks noGrp="1"/>
          </p:cNvSpPr>
          <p:nvPr>
            <p:ph type="title"/>
          </p:nvPr>
        </p:nvSpPr>
        <p:spPr/>
        <p:txBody>
          <a:bodyPr/>
          <a:lstStyle/>
          <a:p>
            <a:r>
              <a:rPr lang="en-US"/>
              <a:t>Cách kiểm tra SSMS đã hoạt động hay chưa</a:t>
            </a:r>
          </a:p>
        </p:txBody>
      </p:sp>
      <p:sp>
        <p:nvSpPr>
          <p:cNvPr id="3" name="Content Placeholder 2">
            <a:extLst>
              <a:ext uri="{FF2B5EF4-FFF2-40B4-BE49-F238E27FC236}">
                <a16:creationId xmlns:a16="http://schemas.microsoft.com/office/drawing/2014/main" id="{D136FED8-99F8-D306-3399-A1A64E791376}"/>
              </a:ext>
            </a:extLst>
          </p:cNvPr>
          <p:cNvSpPr>
            <a:spLocks noGrp="1"/>
          </p:cNvSpPr>
          <p:nvPr>
            <p:ph idx="1"/>
          </p:nvPr>
        </p:nvSpPr>
        <p:spPr>
          <a:xfrm>
            <a:off x="838200" y="1825625"/>
            <a:ext cx="10515600" cy="1603375"/>
          </a:xfrm>
        </p:spPr>
        <p:txBody>
          <a:bodyPr>
            <a:normAutofit fontScale="85000" lnSpcReduction="20000"/>
          </a:bodyPr>
          <a:lstStyle/>
          <a:p>
            <a:r>
              <a:rPr lang="en-US"/>
              <a:t>Khi kết nối thành công, cửa sổ </a:t>
            </a:r>
            <a:r>
              <a:rPr lang="en-US" b="1"/>
              <a:t>Object Explorer</a:t>
            </a:r>
            <a:r>
              <a:rPr lang="en-US"/>
              <a:t> sẽ hiển thị danh sách database.</a:t>
            </a:r>
          </a:p>
          <a:p>
            <a:r>
              <a:rPr lang="en-US"/>
              <a:t>Nhấn </a:t>
            </a:r>
            <a:r>
              <a:rPr lang="en-US" b="1"/>
              <a:t>New Query</a:t>
            </a:r>
            <a:r>
              <a:rPr lang="en-US"/>
              <a:t> để chạy thử câu lệnh SQL:</a:t>
            </a:r>
          </a:p>
          <a:p>
            <a:pPr marL="0" indent="0">
              <a:buNone/>
            </a:pPr>
            <a:r>
              <a:rPr lang="en-US"/>
              <a:t>     </a:t>
            </a:r>
            <a:r>
              <a:rPr lang="en-US">
                <a:solidFill>
                  <a:srgbClr val="7030A0"/>
                </a:solidFill>
              </a:rPr>
              <a:t>SELECT</a:t>
            </a:r>
            <a:r>
              <a:rPr lang="en-US"/>
              <a:t> </a:t>
            </a:r>
            <a:r>
              <a:rPr lang="en-US">
                <a:solidFill>
                  <a:schemeClr val="accent4"/>
                </a:solidFill>
              </a:rPr>
              <a:t>@@VERSION </a:t>
            </a:r>
          </a:p>
          <a:p>
            <a:pPr marL="0" indent="0">
              <a:buNone/>
            </a:pPr>
            <a:r>
              <a:rPr lang="en-US"/>
              <a:t> Nhấn </a:t>
            </a:r>
            <a:r>
              <a:rPr lang="en-US" b="1"/>
              <a:t>Execute</a:t>
            </a:r>
            <a:r>
              <a:rPr lang="en-US"/>
              <a:t> để kiểm tra phiên bản SQL Server.</a:t>
            </a:r>
            <a:endParaRPr lang="en-US">
              <a:solidFill>
                <a:schemeClr val="accent4"/>
              </a:solidFill>
            </a:endParaRPr>
          </a:p>
        </p:txBody>
      </p:sp>
      <p:pic>
        <p:nvPicPr>
          <p:cNvPr id="7" name="Picture 6">
            <a:extLst>
              <a:ext uri="{FF2B5EF4-FFF2-40B4-BE49-F238E27FC236}">
                <a16:creationId xmlns:a16="http://schemas.microsoft.com/office/drawing/2014/main" id="{04F8B257-541F-EB10-5F79-0199F8A37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55" y="3429000"/>
            <a:ext cx="3766913" cy="3284662"/>
          </a:xfrm>
          <a:prstGeom prst="rect">
            <a:avLst/>
          </a:prstGeom>
        </p:spPr>
      </p:pic>
      <p:pic>
        <p:nvPicPr>
          <p:cNvPr id="9" name="Picture 8">
            <a:extLst>
              <a:ext uri="{FF2B5EF4-FFF2-40B4-BE49-F238E27FC236}">
                <a16:creationId xmlns:a16="http://schemas.microsoft.com/office/drawing/2014/main" id="{B3342B5D-B1BB-E174-9809-55D3F376E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368" y="3429000"/>
            <a:ext cx="6353432" cy="3429000"/>
          </a:xfrm>
          <a:prstGeom prst="rect">
            <a:avLst/>
          </a:prstGeom>
        </p:spPr>
      </p:pic>
    </p:spTree>
    <p:extLst>
      <p:ext uri="{BB962C8B-B14F-4D97-AF65-F5344CB8AC3E}">
        <p14:creationId xmlns:p14="http://schemas.microsoft.com/office/powerpoint/2010/main" val="58186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7A58-9E8C-7E6E-AC72-2CD7E8687284}"/>
              </a:ext>
            </a:extLst>
          </p:cNvPr>
          <p:cNvSpPr>
            <a:spLocks noGrp="1"/>
          </p:cNvSpPr>
          <p:nvPr>
            <p:ph type="title"/>
          </p:nvPr>
        </p:nvSpPr>
        <p:spPr/>
        <p:txBody>
          <a:bodyPr/>
          <a:lstStyle/>
          <a:p>
            <a:r>
              <a:rPr lang="en-US">
                <a:latin typeface="+mn-lt"/>
                <a:cs typeface="Times New Roman" panose="02020603050405020304" pitchFamily="18" charset="0"/>
              </a:rPr>
              <a:t>Chạy </a:t>
            </a:r>
            <a:r>
              <a:rPr lang="en-US" err="1">
                <a:latin typeface="+mn-lt"/>
                <a:cs typeface="Times New Roman" panose="02020603050405020304" pitchFamily="18" charset="0"/>
              </a:rPr>
              <a:t>trình</a:t>
            </a:r>
            <a:r>
              <a:rPr lang="en-US">
                <a:latin typeface="+mn-lt"/>
                <a:cs typeface="Times New Roman" panose="02020603050405020304" pitchFamily="18" charset="0"/>
              </a:rPr>
              <a:t> </a:t>
            </a:r>
            <a:r>
              <a:rPr lang="en-US" err="1">
                <a:latin typeface="+mn-lt"/>
                <a:cs typeface="Times New Roman" panose="02020603050405020304" pitchFamily="18" charset="0"/>
              </a:rPr>
              <a:t>cài</a:t>
            </a:r>
            <a:r>
              <a:rPr lang="en-US">
                <a:latin typeface="+mn-lt"/>
                <a:cs typeface="Times New Roman" panose="02020603050405020304" pitchFamily="18" charset="0"/>
              </a:rPr>
              <a:t> </a:t>
            </a:r>
            <a:r>
              <a:rPr lang="en-US" err="1">
                <a:latin typeface="+mn-lt"/>
                <a:cs typeface="Times New Roman" panose="02020603050405020304" pitchFamily="18" charset="0"/>
              </a:rPr>
              <a:t>đặt</a:t>
            </a:r>
            <a:r>
              <a:rPr lang="en-US">
                <a:latin typeface="+mn-lt"/>
                <a:cs typeface="Times New Roman" panose="02020603050405020304" pitchFamily="18" charset="0"/>
              </a:rPr>
              <a:t> SQL Server</a:t>
            </a:r>
          </a:p>
        </p:txBody>
      </p:sp>
      <p:sp>
        <p:nvSpPr>
          <p:cNvPr id="3" name="Content Placeholder 2">
            <a:extLst>
              <a:ext uri="{FF2B5EF4-FFF2-40B4-BE49-F238E27FC236}">
                <a16:creationId xmlns:a16="http://schemas.microsoft.com/office/drawing/2014/main" id="{DAFECB14-CAC9-7F62-1822-5DD9CCCB99AA}"/>
              </a:ext>
            </a:extLst>
          </p:cNvPr>
          <p:cNvSpPr>
            <a:spLocks noGrp="1"/>
          </p:cNvSpPr>
          <p:nvPr>
            <p:ph idx="1"/>
          </p:nvPr>
        </p:nvSpPr>
        <p:spPr/>
        <p:txBody>
          <a:bodyPr>
            <a:normAutofit/>
          </a:bodyPr>
          <a:lstStyle/>
          <a:p>
            <a:r>
              <a:rPr lang="en-US">
                <a:cs typeface="Times New Roman" panose="02020603050405020304" pitchFamily="18" charset="0"/>
              </a:rPr>
              <a:t>1. </a:t>
            </a:r>
            <a:r>
              <a:rPr lang="en-US" err="1">
                <a:cs typeface="Times New Roman" panose="02020603050405020304" pitchFamily="18" charset="0"/>
              </a:rPr>
              <a:t>Mở</a:t>
            </a:r>
            <a:r>
              <a:rPr lang="en-US">
                <a:cs typeface="Times New Roman" panose="02020603050405020304" pitchFamily="18" charset="0"/>
              </a:rPr>
              <a:t> file </a:t>
            </a:r>
            <a:r>
              <a:rPr lang="en-US" err="1">
                <a:cs typeface="Times New Roman" panose="02020603050405020304" pitchFamily="18" charset="0"/>
              </a:rPr>
              <a:t>cài</a:t>
            </a:r>
            <a:r>
              <a:rPr lang="en-US">
                <a:cs typeface="Times New Roman" panose="02020603050405020304" pitchFamily="18" charset="0"/>
              </a:rPr>
              <a:t> </a:t>
            </a:r>
            <a:r>
              <a:rPr lang="en-US" err="1">
                <a:cs typeface="Times New Roman" panose="02020603050405020304" pitchFamily="18" charset="0"/>
              </a:rPr>
              <a:t>đặt</a:t>
            </a:r>
            <a:r>
              <a:rPr lang="en-US">
                <a:cs typeface="Times New Roman" panose="02020603050405020304" pitchFamily="18" charset="0"/>
              </a:rPr>
              <a:t> SQL Server “ SQL2022-SSEI-Dev “ </a:t>
            </a:r>
            <a:r>
              <a:rPr lang="en-US" err="1">
                <a:cs typeface="Times New Roman" panose="02020603050405020304" pitchFamily="18" charset="0"/>
              </a:rPr>
              <a:t>hoặc</a:t>
            </a:r>
            <a:r>
              <a:rPr lang="en-US">
                <a:cs typeface="Times New Roman" panose="02020603050405020304" pitchFamily="18" charset="0"/>
              </a:rPr>
              <a:t> </a:t>
            </a:r>
            <a:r>
              <a:rPr lang="en-US" err="1">
                <a:cs typeface="Times New Roman" panose="02020603050405020304" pitchFamily="18" charset="0"/>
              </a:rPr>
              <a:t>tương</a:t>
            </a:r>
            <a:r>
              <a:rPr lang="en-US">
                <a:cs typeface="Times New Roman" panose="02020603050405020304" pitchFamily="18" charset="0"/>
              </a:rPr>
              <a:t> </a:t>
            </a:r>
            <a:r>
              <a:rPr lang="en-US" err="1">
                <a:cs typeface="Times New Roman" panose="02020603050405020304" pitchFamily="18" charset="0"/>
              </a:rPr>
              <a:t>tự</a:t>
            </a:r>
            <a:r>
              <a:rPr lang="en-US">
                <a:cs typeface="Times New Roman" panose="02020603050405020304" pitchFamily="18" charset="0"/>
              </a:rPr>
              <a:t>.</a:t>
            </a:r>
          </a:p>
          <a:p>
            <a:r>
              <a:rPr lang="en-US">
                <a:cs typeface="Times New Roman" panose="02020603050405020304" pitchFamily="18" charset="0"/>
              </a:rPr>
              <a:t>2. Chọn </a:t>
            </a:r>
            <a:r>
              <a:rPr lang="en-US" b="1">
                <a:cs typeface="Times New Roman" panose="02020603050405020304" pitchFamily="18" charset="0"/>
              </a:rPr>
              <a:t>Download Media</a:t>
            </a:r>
            <a:r>
              <a:rPr lang="en-US">
                <a:cs typeface="Times New Roman" panose="02020603050405020304" pitchFamily="18" charset="0"/>
              </a:rPr>
              <a:t> để tùy chỉnh cài đặt. </a:t>
            </a:r>
          </a:p>
          <a:p>
            <a:endParaRPr lang="en-US"/>
          </a:p>
        </p:txBody>
      </p:sp>
      <p:pic>
        <p:nvPicPr>
          <p:cNvPr id="8" name="Picture 7">
            <a:extLst>
              <a:ext uri="{FF2B5EF4-FFF2-40B4-BE49-F238E27FC236}">
                <a16:creationId xmlns:a16="http://schemas.microsoft.com/office/drawing/2014/main" id="{CC680FCE-CC1C-0648-F3AE-C839DCEA0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478" y="2792628"/>
            <a:ext cx="6617043" cy="3982393"/>
          </a:xfrm>
          <a:prstGeom prst="rect">
            <a:avLst/>
          </a:prstGeom>
        </p:spPr>
      </p:pic>
    </p:spTree>
    <p:extLst>
      <p:ext uri="{BB962C8B-B14F-4D97-AF65-F5344CB8AC3E}">
        <p14:creationId xmlns:p14="http://schemas.microsoft.com/office/powerpoint/2010/main" val="165141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DF2E92-E117-616C-693F-2C8CC1745E30}"/>
              </a:ext>
            </a:extLst>
          </p:cNvPr>
          <p:cNvSpPr>
            <a:spLocks noGrp="1"/>
          </p:cNvSpPr>
          <p:nvPr>
            <p:ph idx="1"/>
          </p:nvPr>
        </p:nvSpPr>
        <p:spPr>
          <a:xfrm>
            <a:off x="838200" y="0"/>
            <a:ext cx="10515600" cy="6176963"/>
          </a:xfrm>
        </p:spPr>
        <p:txBody>
          <a:bodyPr/>
          <a:lstStyle/>
          <a:p>
            <a:r>
              <a:rPr lang="en-US">
                <a:cs typeface="Times New Roman" panose="02020603050405020304" pitchFamily="18" charset="0"/>
              </a:rPr>
              <a:t>3. </a:t>
            </a:r>
            <a:r>
              <a:rPr lang="en-US" sz="1800">
                <a:effectLst/>
                <a:ea typeface="Calibri" panose="020F0502020204030204" pitchFamily="34" charset="0"/>
                <a:cs typeface="Times New Roman" panose="02020603050405020304" pitchFamily="18" charset="0"/>
              </a:rPr>
              <a:t>Chọn gói </a:t>
            </a:r>
            <a:r>
              <a:rPr lang="en-US" sz="1800" b="1">
                <a:effectLst/>
                <a:ea typeface="Calibri" panose="020F0502020204030204" pitchFamily="34" charset="0"/>
                <a:cs typeface="Times New Roman" panose="02020603050405020304" pitchFamily="18" charset="0"/>
              </a:rPr>
              <a:t>ISO </a:t>
            </a:r>
            <a:r>
              <a:rPr lang="en-US" sz="1800">
                <a:effectLst/>
                <a:ea typeface="Calibri" panose="020F0502020204030204" pitchFamily="34" charset="0"/>
                <a:cs typeface="Times New Roman" panose="02020603050405020304" pitchFamily="18" charset="0"/>
              </a:rPr>
              <a:t>để có thể gắn vào ổ đĩa ảo hoặc ghi ra USB/CD để cài đặt. </a:t>
            </a:r>
          </a:p>
          <a:p>
            <a:pPr marL="0" indent="0">
              <a:buNone/>
            </a:pPr>
            <a:r>
              <a:rPr lang="en-US" sz="1800">
                <a:effectLst/>
                <a:ea typeface="Calibri" panose="020F0502020204030204" pitchFamily="34" charset="0"/>
                <a:cs typeface="Times New Roman" panose="02020603050405020304" pitchFamily="18" charset="0"/>
              </a:rPr>
              <a:t>       </a:t>
            </a:r>
            <a:r>
              <a:rPr lang="vi-VN" sz="1800">
                <a:effectLst/>
                <a:ea typeface="Calibri" panose="020F0502020204030204" pitchFamily="34" charset="0"/>
                <a:cs typeface="Times New Roman" panose="02020603050405020304" pitchFamily="18" charset="0"/>
              </a:rPr>
              <a:t>Chọn vị trí lưu trữ file cài đặt và nhấn </a:t>
            </a:r>
            <a:r>
              <a:rPr lang="en-US" sz="1800" b="1">
                <a:effectLst/>
                <a:ea typeface="Calibri" panose="020F0502020204030204" pitchFamily="34" charset="0"/>
                <a:cs typeface="Times New Roman" panose="02020603050405020304" pitchFamily="18" charset="0"/>
              </a:rPr>
              <a:t>Download</a:t>
            </a:r>
            <a:r>
              <a:rPr lang="vi-VN" sz="1800">
                <a:effectLst/>
                <a:ea typeface="Calibri" panose="020F0502020204030204" pitchFamily="34" charset="0"/>
                <a:cs typeface="Times New Roman" panose="02020603050405020304" pitchFamily="18" charset="0"/>
              </a:rPr>
              <a:t>.</a:t>
            </a:r>
            <a:endParaRPr lang="en-US">
              <a:cs typeface="Times New Roman" panose="02020603050405020304" pitchFamily="18" charset="0"/>
            </a:endParaRPr>
          </a:p>
        </p:txBody>
      </p:sp>
      <p:pic>
        <p:nvPicPr>
          <p:cNvPr id="5" name="Picture 4">
            <a:extLst>
              <a:ext uri="{FF2B5EF4-FFF2-40B4-BE49-F238E27FC236}">
                <a16:creationId xmlns:a16="http://schemas.microsoft.com/office/drawing/2014/main" id="{18CFC560-94AA-F05B-B6B3-351F145A7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85" y="1383958"/>
            <a:ext cx="5785022" cy="3715264"/>
          </a:xfrm>
          <a:prstGeom prst="rect">
            <a:avLst/>
          </a:prstGeom>
        </p:spPr>
      </p:pic>
      <p:pic>
        <p:nvPicPr>
          <p:cNvPr id="10" name="Picture 9">
            <a:extLst>
              <a:ext uri="{FF2B5EF4-FFF2-40B4-BE49-F238E27FC236}">
                <a16:creationId xmlns:a16="http://schemas.microsoft.com/office/drawing/2014/main" id="{327C63E5-2991-3AE8-CAE5-6F34F71F6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22" y="1383957"/>
            <a:ext cx="5502876" cy="3715265"/>
          </a:xfrm>
          <a:prstGeom prst="rect">
            <a:avLst/>
          </a:prstGeom>
        </p:spPr>
      </p:pic>
    </p:spTree>
    <p:extLst>
      <p:ext uri="{BB962C8B-B14F-4D97-AF65-F5344CB8AC3E}">
        <p14:creationId xmlns:p14="http://schemas.microsoft.com/office/powerpoint/2010/main" val="214321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16795-CEC6-1394-FAFF-F964B60F5EC6}"/>
              </a:ext>
            </a:extLst>
          </p:cNvPr>
          <p:cNvSpPr>
            <a:spLocks noGrp="1"/>
          </p:cNvSpPr>
          <p:nvPr>
            <p:ph idx="1"/>
          </p:nvPr>
        </p:nvSpPr>
        <p:spPr>
          <a:xfrm>
            <a:off x="838200" y="659027"/>
            <a:ext cx="10515600" cy="5517936"/>
          </a:xfrm>
        </p:spPr>
        <p:txBody>
          <a:bodyPr/>
          <a:lstStyle/>
          <a:p>
            <a:r>
              <a:rPr lang="en-US">
                <a:cs typeface="Times New Roman" panose="02020603050405020304" pitchFamily="18" charset="0"/>
              </a:rPr>
              <a:t>Ấn </a:t>
            </a:r>
            <a:r>
              <a:rPr lang="en-US" b="1">
                <a:cs typeface="Times New Roman" panose="02020603050405020304" pitchFamily="18" charset="0"/>
              </a:rPr>
              <a:t>Open foder </a:t>
            </a:r>
            <a:r>
              <a:rPr lang="en-US">
                <a:cs typeface="Times New Roman" panose="02020603050405020304" pitchFamily="18" charset="0"/>
              </a:rPr>
              <a:t>để mở đường dẫn đến file </a:t>
            </a:r>
            <a:r>
              <a:rPr lang="en-US" b="1">
                <a:cs typeface="Times New Roman" panose="02020603050405020304" pitchFamily="18" charset="0"/>
              </a:rPr>
              <a:t>SQLServer2022-x64-ENU-Dev </a:t>
            </a:r>
            <a:r>
              <a:rPr lang="en-US">
                <a:cs typeface="Times New Roman" panose="02020603050405020304" pitchFamily="18" charset="0"/>
              </a:rPr>
              <a:t>ở ổ đĩa </a:t>
            </a:r>
            <a:r>
              <a:rPr lang="en-US" b="1">
                <a:cs typeface="Times New Roman" panose="02020603050405020304" pitchFamily="18" charset="0"/>
              </a:rPr>
              <a:t>DVD Driver (E:) SQLServer2022</a:t>
            </a:r>
          </a:p>
          <a:p>
            <a:r>
              <a:rPr lang="en-US">
                <a:cs typeface="Times New Roman" panose="02020603050405020304" pitchFamily="18" charset="0"/>
              </a:rPr>
              <a:t>Ấn</a:t>
            </a:r>
            <a:r>
              <a:rPr lang="en-US" b="1">
                <a:cs typeface="Times New Roman" panose="02020603050405020304" pitchFamily="18" charset="0"/>
              </a:rPr>
              <a:t> setup </a:t>
            </a:r>
            <a:r>
              <a:rPr lang="en-US">
                <a:cs typeface="Times New Roman" panose="02020603050405020304" pitchFamily="18" charset="0"/>
              </a:rPr>
              <a:t>để cài đặt.</a:t>
            </a:r>
          </a:p>
        </p:txBody>
      </p:sp>
      <p:pic>
        <p:nvPicPr>
          <p:cNvPr id="5" name="Picture 4">
            <a:extLst>
              <a:ext uri="{FF2B5EF4-FFF2-40B4-BE49-F238E27FC236}">
                <a16:creationId xmlns:a16="http://schemas.microsoft.com/office/drawing/2014/main" id="{AA476019-7317-EDB3-E3D6-4206E203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64" y="2150076"/>
            <a:ext cx="6619752" cy="4625546"/>
          </a:xfrm>
          <a:prstGeom prst="rect">
            <a:avLst/>
          </a:prstGeom>
        </p:spPr>
      </p:pic>
      <p:pic>
        <p:nvPicPr>
          <p:cNvPr id="7" name="Picture 6">
            <a:extLst>
              <a:ext uri="{FF2B5EF4-FFF2-40B4-BE49-F238E27FC236}">
                <a16:creationId xmlns:a16="http://schemas.microsoft.com/office/drawing/2014/main" id="{127A6F89-6814-6444-AB55-F4F78C877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248" y="2150076"/>
            <a:ext cx="6433751" cy="4707924"/>
          </a:xfrm>
          <a:prstGeom prst="rect">
            <a:avLst/>
          </a:prstGeom>
        </p:spPr>
      </p:pic>
    </p:spTree>
    <p:extLst>
      <p:ext uri="{BB962C8B-B14F-4D97-AF65-F5344CB8AC3E}">
        <p14:creationId xmlns:p14="http://schemas.microsoft.com/office/powerpoint/2010/main" val="248473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2AA25-F968-9BD4-4464-9D867F452590}"/>
              </a:ext>
            </a:extLst>
          </p:cNvPr>
          <p:cNvSpPr>
            <a:spLocks noGrp="1"/>
          </p:cNvSpPr>
          <p:nvPr>
            <p:ph idx="1"/>
          </p:nvPr>
        </p:nvSpPr>
        <p:spPr>
          <a:xfrm>
            <a:off x="838200" y="626076"/>
            <a:ext cx="10515600" cy="5550887"/>
          </a:xfrm>
        </p:spPr>
        <p:txBody>
          <a:bodyPr/>
          <a:lstStyle/>
          <a:p>
            <a:r>
              <a:rPr lang="en-US"/>
              <a:t>Sau khi </a:t>
            </a:r>
            <a:r>
              <a:rPr lang="en-US" b="1"/>
              <a:t>setup</a:t>
            </a:r>
            <a:r>
              <a:rPr lang="en-US"/>
              <a:t> xong, chọn phần </a:t>
            </a:r>
            <a:r>
              <a:rPr lang="en-US" b="1"/>
              <a:t>Installation </a:t>
            </a:r>
            <a:r>
              <a:rPr lang="en-US"/>
              <a:t>rồi bấm chọn </a:t>
            </a:r>
            <a:r>
              <a:rPr lang="en-US" b="1"/>
              <a:t>New SQL Server standalone installation… </a:t>
            </a:r>
            <a:r>
              <a:rPr lang="en-US"/>
              <a:t>để cài đặt SQL Server độc lập hoặc them các tính năng vào cài đặt hiện có.</a:t>
            </a:r>
          </a:p>
        </p:txBody>
      </p:sp>
      <p:pic>
        <p:nvPicPr>
          <p:cNvPr id="5" name="Picture 4">
            <a:extLst>
              <a:ext uri="{FF2B5EF4-FFF2-40B4-BE49-F238E27FC236}">
                <a16:creationId xmlns:a16="http://schemas.microsoft.com/office/drawing/2014/main" id="{055A615E-8025-DF3F-2D70-8C5512EC2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621" y="1820562"/>
            <a:ext cx="9308757" cy="5037438"/>
          </a:xfrm>
          <a:prstGeom prst="rect">
            <a:avLst/>
          </a:prstGeom>
        </p:spPr>
      </p:pic>
    </p:spTree>
    <p:extLst>
      <p:ext uri="{BB962C8B-B14F-4D97-AF65-F5344CB8AC3E}">
        <p14:creationId xmlns:p14="http://schemas.microsoft.com/office/powerpoint/2010/main" val="3068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85815F6-C67D-8C5A-28EB-F336F8F1577E}"/>
              </a:ext>
            </a:extLst>
          </p:cNvPr>
          <p:cNvSpPr>
            <a:spLocks noGrp="1"/>
          </p:cNvSpPr>
          <p:nvPr>
            <p:ph idx="1"/>
          </p:nvPr>
        </p:nvSpPr>
        <p:spPr>
          <a:xfrm>
            <a:off x="838200" y="741405"/>
            <a:ext cx="10515600" cy="5435558"/>
          </a:xfrm>
        </p:spPr>
        <p:txBody>
          <a:bodyPr/>
          <a:lstStyle/>
          <a:p>
            <a:r>
              <a:rPr lang="en-US"/>
              <a:t>Bấm </a:t>
            </a:r>
            <a:r>
              <a:rPr lang="en-US" b="1"/>
              <a:t>Next</a:t>
            </a:r>
          </a:p>
        </p:txBody>
      </p:sp>
      <p:pic>
        <p:nvPicPr>
          <p:cNvPr id="8" name="Content Placeholder 4">
            <a:extLst>
              <a:ext uri="{FF2B5EF4-FFF2-40B4-BE49-F238E27FC236}">
                <a16:creationId xmlns:a16="http://schemas.microsoft.com/office/drawing/2014/main" id="{697FDD31-C51E-F8FD-276B-522C9BD71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7" y="1408671"/>
            <a:ext cx="9838266" cy="4504680"/>
          </a:xfrm>
          <a:prstGeom prst="rect">
            <a:avLst/>
          </a:prstGeom>
        </p:spPr>
      </p:pic>
    </p:spTree>
    <p:extLst>
      <p:ext uri="{BB962C8B-B14F-4D97-AF65-F5344CB8AC3E}">
        <p14:creationId xmlns:p14="http://schemas.microsoft.com/office/powerpoint/2010/main" val="2779521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3F629-6412-D512-5DCD-B91B89F5DEF1}"/>
              </a:ext>
            </a:extLst>
          </p:cNvPr>
          <p:cNvSpPr>
            <a:spLocks noGrp="1"/>
          </p:cNvSpPr>
          <p:nvPr>
            <p:ph idx="1"/>
          </p:nvPr>
        </p:nvSpPr>
        <p:spPr>
          <a:xfrm>
            <a:off x="838200" y="724930"/>
            <a:ext cx="10515600" cy="5452033"/>
          </a:xfrm>
        </p:spPr>
        <p:txBody>
          <a:bodyPr/>
          <a:lstStyle/>
          <a:p>
            <a:r>
              <a:rPr lang="en-US"/>
              <a:t>Chọn </a:t>
            </a:r>
            <a:r>
              <a:rPr lang="en-US" b="1"/>
              <a:t>I accept… </a:t>
            </a:r>
            <a:r>
              <a:rPr lang="en-US"/>
              <a:t>rồi bấm </a:t>
            </a:r>
            <a:r>
              <a:rPr lang="en-US" b="1"/>
              <a:t>Next</a:t>
            </a:r>
          </a:p>
          <a:p>
            <a:pPr marL="0" indent="0">
              <a:buNone/>
            </a:pPr>
            <a:endParaRPr lang="en-US"/>
          </a:p>
        </p:txBody>
      </p:sp>
      <p:pic>
        <p:nvPicPr>
          <p:cNvPr id="5" name="Picture 4">
            <a:extLst>
              <a:ext uri="{FF2B5EF4-FFF2-40B4-BE49-F238E27FC236}">
                <a16:creationId xmlns:a16="http://schemas.microsoft.com/office/drawing/2014/main" id="{6F738128-2761-CDF5-B185-8BC0C044D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157" y="1696994"/>
            <a:ext cx="9786552" cy="5062151"/>
          </a:xfrm>
          <a:prstGeom prst="rect">
            <a:avLst/>
          </a:prstGeom>
        </p:spPr>
      </p:pic>
    </p:spTree>
    <p:extLst>
      <p:ext uri="{BB962C8B-B14F-4D97-AF65-F5344CB8AC3E}">
        <p14:creationId xmlns:p14="http://schemas.microsoft.com/office/powerpoint/2010/main" val="382930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E26DF2-6F5A-0DB3-F200-2C4F88CB98FE}"/>
              </a:ext>
            </a:extLst>
          </p:cNvPr>
          <p:cNvSpPr>
            <a:spLocks noGrp="1"/>
          </p:cNvSpPr>
          <p:nvPr>
            <p:ph idx="1"/>
          </p:nvPr>
        </p:nvSpPr>
        <p:spPr>
          <a:xfrm>
            <a:off x="838200" y="650789"/>
            <a:ext cx="10515600" cy="5526174"/>
          </a:xfrm>
        </p:spPr>
        <p:txBody>
          <a:bodyPr/>
          <a:lstStyle/>
          <a:p>
            <a:r>
              <a:rPr lang="en-US"/>
              <a:t>Tích vào </a:t>
            </a:r>
            <a:r>
              <a:rPr lang="en-US" b="1"/>
              <a:t>Use Microsoft Update…</a:t>
            </a:r>
            <a:r>
              <a:rPr lang="en-US"/>
              <a:t> (để sử dụng Microsoft Update kiểm tra các bản cập nhật quan trọng cho SQL Server 2022) rồi bấm </a:t>
            </a:r>
            <a:r>
              <a:rPr lang="en-US" b="1"/>
              <a:t>Next</a:t>
            </a:r>
          </a:p>
        </p:txBody>
      </p:sp>
      <p:pic>
        <p:nvPicPr>
          <p:cNvPr id="5" name="Picture 4">
            <a:extLst>
              <a:ext uri="{FF2B5EF4-FFF2-40B4-BE49-F238E27FC236}">
                <a16:creationId xmlns:a16="http://schemas.microsoft.com/office/drawing/2014/main" id="{0DF9F294-4056-2640-A316-88338A43B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46" y="1572126"/>
            <a:ext cx="9689433" cy="5285874"/>
          </a:xfrm>
          <a:prstGeom prst="rect">
            <a:avLst/>
          </a:prstGeom>
        </p:spPr>
      </p:pic>
    </p:spTree>
    <p:extLst>
      <p:ext uri="{BB962C8B-B14F-4D97-AF65-F5344CB8AC3E}">
        <p14:creationId xmlns:p14="http://schemas.microsoft.com/office/powerpoint/2010/main" val="2486444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795</Words>
  <Application>Microsoft Office PowerPoint</Application>
  <PresentationFormat>Widescreen</PresentationFormat>
  <Paragraphs>56</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Hướng dẫn cách cài đặt phần mềm SQL Server 2022</vt:lpstr>
      <vt:lpstr>Tải SQL Server 2022 Developer</vt:lpstr>
      <vt:lpstr>Chạy trình cài đặt SQL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Cấu hình các giao thức kết nối cho SQL Server</vt:lpstr>
      <vt:lpstr>Tải SQL Server Management Studio (SSMS)</vt:lpstr>
      <vt:lpstr>Chạy trình cài đặt SSMS</vt:lpstr>
      <vt:lpstr>Mở SSMS và kết nối đến SQL Server</vt:lpstr>
      <vt:lpstr>Các cách kết nối đến SQL Server</vt:lpstr>
      <vt:lpstr>PowerPoint Presentation</vt:lpstr>
      <vt:lpstr>PowerPoint Presentation</vt:lpstr>
      <vt:lpstr>Cách kiểm tra SSMS đã hoạt động hay chưa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Ninh Hầu Nhật</dc:creator>
  <cp:lastModifiedBy>Ninh Hầu Nhật</cp:lastModifiedBy>
  <cp:revision>1</cp:revision>
  <dcterms:created xsi:type="dcterms:W3CDTF">2025-03-19T12:49:51Z</dcterms:created>
  <dcterms:modified xsi:type="dcterms:W3CDTF">2025-03-19T14:59:26Z</dcterms:modified>
</cp:coreProperties>
</file>